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926" r:id="rId2"/>
  </p:sldMasterIdLst>
  <p:notesMasterIdLst>
    <p:notesMasterId r:id="rId26"/>
  </p:notesMasterIdLst>
  <p:handoutMasterIdLst>
    <p:handoutMasterId r:id="rId27"/>
  </p:handoutMasterIdLst>
  <p:sldIdLst>
    <p:sldId id="628" r:id="rId3"/>
    <p:sldId id="629" r:id="rId4"/>
    <p:sldId id="713" r:id="rId5"/>
    <p:sldId id="306" r:id="rId6"/>
    <p:sldId id="705" r:id="rId7"/>
    <p:sldId id="710" r:id="rId8"/>
    <p:sldId id="711" r:id="rId9"/>
    <p:sldId id="701" r:id="rId10"/>
    <p:sldId id="312" r:id="rId11"/>
    <p:sldId id="708" r:id="rId12"/>
    <p:sldId id="709" r:id="rId13"/>
    <p:sldId id="630" r:id="rId14"/>
    <p:sldId id="631" r:id="rId15"/>
    <p:sldId id="632" r:id="rId16"/>
    <p:sldId id="633" r:id="rId17"/>
    <p:sldId id="634" r:id="rId18"/>
    <p:sldId id="635" r:id="rId19"/>
    <p:sldId id="636" r:id="rId20"/>
    <p:sldId id="268" r:id="rId21"/>
    <p:sldId id="640" r:id="rId22"/>
    <p:sldId id="704" r:id="rId23"/>
    <p:sldId id="642" r:id="rId24"/>
    <p:sldId id="712"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945A47-9E4D-26FF-E3D0-3FEF73EFE66F}" name="Zamzam Alali" initials="ZA" userId="S::zalali@cma.gov.kw::9067dbca-80ee-4048-9a09-81fa0896f220" providerId="AD"/>
  <p188:author id="{081F7C5F-863E-F32F-1509-58FC4E978490}" name="Zamzam Alali" initials="ZA" userId="a1398da433a79d7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882D"/>
    <a:srgbClr val="000000"/>
    <a:srgbClr val="242852"/>
    <a:srgbClr val="E8DFCF"/>
    <a:srgbClr val="BF9F42"/>
    <a:srgbClr val="7F8FA9"/>
    <a:srgbClr val="4A66AC"/>
    <a:srgbClr val="CAF2FF"/>
    <a:srgbClr val="EBEBEC"/>
    <a:srgbClr val="E2E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Greenwashing Incidents-2024/2025</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Greenwashing Incidents-2024</c:v>
                </c:pt>
              </c:strCache>
            </c:strRef>
          </c:tx>
          <c:dPt>
            <c:idx val="0"/>
            <c:bubble3D val="0"/>
            <c:spPr>
              <a:solidFill>
                <a:schemeClr val="accent3">
                  <a:lumMod val="75000"/>
                  <a:lumOff val="2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A39-4C40-857C-9AF79E6B040F}"/>
              </c:ext>
            </c:extLst>
          </c:dPt>
          <c:dPt>
            <c:idx val="1"/>
            <c:bubble3D val="0"/>
            <c:spPr>
              <a:solidFill>
                <a:srgbClr val="98989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A39-4C40-857C-9AF79E6B040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Public Markets</c:v>
                </c:pt>
                <c:pt idx="1">
                  <c:v>Private Markets </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6A39-4C40-857C-9AF79E6B040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lvl="0" algn="ctr" rtl="0">
              <a:defRPr sz="1050" b="1" i="0" u="none" strike="noStrike" kern="1200" cap="all" spc="120" normalizeH="0" baseline="0">
                <a:solidFill>
                  <a:sysClr val="windowText" lastClr="000000">
                    <a:lumMod val="65000"/>
                    <a:lumOff val="35000"/>
                  </a:sysClr>
                </a:solidFill>
                <a:latin typeface="+mn-lt"/>
                <a:ea typeface="+mn-ea"/>
                <a:cs typeface="+mn-cs"/>
              </a:defRPr>
            </a:pPr>
            <a:r>
              <a:rPr lang="en-US" sz="1050" b="1" i="0" u="none" strike="noStrike" kern="1200" cap="none" spc="0" normalizeH="0" baseline="0" dirty="0">
                <a:solidFill>
                  <a:sysClr val="windowText" lastClr="000000">
                    <a:lumMod val="50000"/>
                    <a:lumOff val="50000"/>
                  </a:sysClr>
                </a:solidFill>
              </a:rPr>
              <a:t>Reporting Standard/s Used</a:t>
            </a:r>
            <a:endParaRPr lang="ar-KW" sz="1050" b="1" i="0" u="none" strike="noStrike" kern="1200" cap="none" spc="0" normalizeH="0" baseline="0" dirty="0">
              <a:solidFill>
                <a:sysClr val="windowText" lastClr="000000">
                  <a:lumMod val="50000"/>
                  <a:lumOff val="50000"/>
                </a:sysClr>
              </a:solidFill>
            </a:endParaRPr>
          </a:p>
        </c:rich>
      </c:tx>
      <c:overlay val="0"/>
      <c:spPr>
        <a:noFill/>
        <a:ln>
          <a:noFill/>
        </a:ln>
        <a:effectLst/>
      </c:spPr>
      <c:txPr>
        <a:bodyPr rot="0" spcFirstLastPara="1" vertOverflow="ellipsis" vert="horz" wrap="square" anchor="ctr" anchorCtr="1"/>
        <a:lstStyle/>
        <a:p>
          <a:pPr lvl="0" algn="ctr" rtl="0">
            <a:defRPr sz="1050" b="1" i="0" u="none" strike="noStrike" kern="1200" cap="all" spc="120" normalizeH="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'5'!$H$55:$N$55</c:f>
              <c:strCache>
                <c:ptCount val="7"/>
                <c:pt idx="0">
                  <c:v>GRI</c:v>
                </c:pt>
                <c:pt idx="1">
                  <c:v>SASB</c:v>
                </c:pt>
                <c:pt idx="2">
                  <c:v>IIRC</c:v>
                </c:pt>
                <c:pt idx="3">
                  <c:v>CDP</c:v>
                </c:pt>
                <c:pt idx="4">
                  <c:v>TCFD</c:v>
                </c:pt>
                <c:pt idx="5">
                  <c:v>CDSB</c:v>
                </c:pt>
                <c:pt idx="6">
                  <c:v>Other</c:v>
                </c:pt>
              </c:strCache>
            </c:strRef>
          </c:cat>
          <c:val>
            <c:numRef>
              <c:f>'5'!$H$56:$N$56</c:f>
              <c:numCache>
                <c:formatCode>0.00%</c:formatCode>
                <c:ptCount val="7"/>
                <c:pt idx="0">
                  <c:v>0.8571428571428571</c:v>
                </c:pt>
                <c:pt idx="1">
                  <c:v>0.32142857142857145</c:v>
                </c:pt>
                <c:pt idx="2">
                  <c:v>0</c:v>
                </c:pt>
                <c:pt idx="3">
                  <c:v>0.10714285714285714</c:v>
                </c:pt>
                <c:pt idx="4">
                  <c:v>7.1428571428571425E-2</c:v>
                </c:pt>
                <c:pt idx="5">
                  <c:v>0</c:v>
                </c:pt>
                <c:pt idx="6">
                  <c:v>0.25</c:v>
                </c:pt>
              </c:numCache>
            </c:numRef>
          </c:val>
          <c:extLst>
            <c:ext xmlns:c16="http://schemas.microsoft.com/office/drawing/2014/chart" uri="{C3380CC4-5D6E-409C-BE32-E72D297353CC}">
              <c16:uniqueId val="{00000000-66E5-4195-9A59-1A42DFB9FC14}"/>
            </c:ext>
          </c:extLst>
        </c:ser>
        <c:dLbls>
          <c:dLblPos val="outEnd"/>
          <c:showLegendKey val="0"/>
          <c:showVal val="1"/>
          <c:showCatName val="0"/>
          <c:showSerName val="0"/>
          <c:showPercent val="0"/>
          <c:showBubbleSize val="0"/>
        </c:dLbls>
        <c:gapWidth val="444"/>
        <c:overlap val="-90"/>
        <c:axId val="1719056351"/>
        <c:axId val="1719038591"/>
      </c:barChart>
      <c:catAx>
        <c:axId val="1719056351"/>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1719038591"/>
        <c:crosses val="autoZero"/>
        <c:auto val="1"/>
        <c:lblAlgn val="ctr"/>
        <c:lblOffset val="100"/>
        <c:noMultiLvlLbl val="0"/>
      </c:catAx>
      <c:valAx>
        <c:axId val="1719038591"/>
        <c:scaling>
          <c:orientation val="minMax"/>
        </c:scaling>
        <c:delete val="1"/>
        <c:axPos val="r"/>
        <c:numFmt formatCode="0.00%" sourceLinked="1"/>
        <c:majorTickMark val="none"/>
        <c:minorTickMark val="none"/>
        <c:tickLblPos val="nextTo"/>
        <c:crossAx val="171905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15/02/2026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15/02/2026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1</a:t>
            </a:fld>
            <a:endParaRPr lang="en-GB"/>
          </a:p>
        </p:txBody>
      </p:sp>
    </p:spTree>
    <p:extLst>
      <p:ext uri="{BB962C8B-B14F-4D97-AF65-F5344CB8AC3E}">
        <p14:creationId xmlns:p14="http://schemas.microsoft.com/office/powerpoint/2010/main" val="214319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12</a:t>
            </a:fld>
            <a:endParaRPr lang="en-GB"/>
          </a:p>
        </p:txBody>
      </p:sp>
    </p:spTree>
    <p:extLst>
      <p:ext uri="{BB962C8B-B14F-4D97-AF65-F5344CB8AC3E}">
        <p14:creationId xmlns:p14="http://schemas.microsoft.com/office/powerpoint/2010/main" val="381922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tyle 4-A">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5EDF2-5F10-8779-CB87-5806EC21BE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7" t="17527" r="22387" b="17527"/>
          <a:stretch/>
        </p:blipFill>
        <p:spPr>
          <a:xfrm>
            <a:off x="0" y="0"/>
            <a:ext cx="12192000" cy="6858000"/>
          </a:xfrm>
          <a:prstGeom prst="rect">
            <a:avLst/>
          </a:prstGeom>
        </p:spPr>
      </p:pic>
      <p:sp>
        <p:nvSpPr>
          <p:cNvPr id="10" name="Freeform: Shape 9">
            <a:extLst>
              <a:ext uri="{FF2B5EF4-FFF2-40B4-BE49-F238E27FC236}">
                <a16:creationId xmlns:a16="http://schemas.microsoft.com/office/drawing/2014/main" id="{9600A095-BF44-CEAD-372B-49C91AB96059}"/>
              </a:ext>
            </a:extLst>
          </p:cNvPr>
          <p:cNvSpPr/>
          <p:nvPr userDrawn="1"/>
        </p:nvSpPr>
        <p:spPr>
          <a:xfrm>
            <a:off x="0" y="0"/>
            <a:ext cx="12192000" cy="6858000"/>
          </a:xfrm>
          <a:custGeom>
            <a:avLst/>
            <a:gdLst>
              <a:gd name="connsiteX0" fmla="*/ 6553200 w 12192000"/>
              <a:gd name="connsiteY0" fmla="*/ 927100 h 6858000"/>
              <a:gd name="connsiteX1" fmla="*/ 6553200 w 12192000"/>
              <a:gd name="connsiteY1" fmla="*/ 5817010 h 6858000"/>
              <a:gd name="connsiteX2" fmla="*/ 10642600 w 12192000"/>
              <a:gd name="connsiteY2" fmla="*/ 5817010 h 6858000"/>
              <a:gd name="connsiteX3" fmla="*/ 10642600 w 12192000"/>
              <a:gd name="connsiteY3" fmla="*/ 9271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53200" y="927100"/>
                </a:moveTo>
                <a:lnTo>
                  <a:pt x="6553200" y="5817010"/>
                </a:lnTo>
                <a:lnTo>
                  <a:pt x="10642600" y="5817010"/>
                </a:lnTo>
                <a:lnTo>
                  <a:pt x="10642600" y="927100"/>
                </a:lnTo>
                <a:close/>
                <a:moveTo>
                  <a:pt x="0" y="0"/>
                </a:moveTo>
                <a:lnTo>
                  <a:pt x="12192000" y="0"/>
                </a:lnTo>
                <a:lnTo>
                  <a:pt x="12192000" y="6858000"/>
                </a:lnTo>
                <a:lnTo>
                  <a:pt x="0" y="6858000"/>
                </a:lnTo>
                <a:close/>
              </a:path>
            </a:pathLst>
          </a:custGeom>
          <a:gradFill flip="none" rotWithShape="1">
            <a:gsLst>
              <a:gs pos="0">
                <a:schemeClr val="accent1">
                  <a:alpha val="85000"/>
                </a:schemeClr>
              </a:gs>
              <a:gs pos="100000">
                <a:schemeClr val="accent5">
                  <a:alpha val="8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oAutofit/>
          </a:bodyPr>
          <a:lstStyle/>
          <a:p>
            <a:pPr algn="l"/>
            <a:endParaRPr lang="en-US" sz="1500">
              <a:solidFill>
                <a:schemeClr val="bg1"/>
              </a:solidFill>
            </a:endParaRPr>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44603"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44603"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97111BA8-613B-4984-9EA2-0B67CA521CBE}"/>
              </a:ext>
            </a:extLst>
          </p:cNvPr>
          <p:cNvSpPr>
            <a:spLocks noChangeAspect="1" noEditPoints="1"/>
          </p:cNvSpPr>
          <p:nvPr userDrawn="1"/>
        </p:nvSpPr>
        <p:spPr bwMode="auto">
          <a:xfrm>
            <a:off x="744603" y="57256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4604" y="1456388"/>
            <a:ext cx="5245033" cy="3427743"/>
          </a:xfrm>
          <a:noFill/>
          <a:ln w="3175">
            <a:noFill/>
            <a:prstDash val="lgDash"/>
          </a:ln>
        </p:spPr>
        <p:txBody>
          <a:bodyPr lIns="0" tIns="0" rIns="0" bIns="0" anchor="t" anchorCtr="0">
            <a:noAutofit/>
          </a:bodyPr>
          <a:lstStyle>
            <a:lvl1pPr algn="l">
              <a:defRPr sz="88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4605"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3287191F-1446-46D6-B5F3-DCA8BBB431B9}"/>
              </a:ext>
            </a:extLst>
          </p:cNvPr>
          <p:cNvSpPr txBox="1"/>
          <p:nvPr userDrawn="1"/>
        </p:nvSpPr>
        <p:spPr>
          <a:xfrm>
            <a:off x="12369347" y="0"/>
            <a:ext cx="1370928" cy="3200400"/>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Window as image holding shape</a:t>
            </a:r>
          </a:p>
          <a:p>
            <a:pPr algn="l">
              <a:spcAft>
                <a:spcPts val="600"/>
              </a:spcAft>
            </a:pPr>
            <a:r>
              <a:rPr lang="en-GB" sz="1000" b="0">
                <a:solidFill>
                  <a:schemeClr val="bg1"/>
                </a:solidFill>
              </a:rPr>
              <a:t>Drop an image within the window. The window highlights an image with one of two possible styles:</a:t>
            </a:r>
          </a:p>
          <a:p>
            <a:pPr marL="171450" indent="-171450" algn="l">
              <a:spcAft>
                <a:spcPts val="600"/>
              </a:spcAft>
              <a:buFont typeface="Arial" panose="020B0604020202020204" pitchFamily="34" charset="0"/>
              <a:buChar char="•"/>
            </a:pPr>
            <a:r>
              <a:rPr lang="en-GB" sz="1000" b="0">
                <a:solidFill>
                  <a:schemeClr val="bg1"/>
                </a:solidFill>
              </a:rPr>
              <a:t>Action-oriented support imagery, with a neutral tone</a:t>
            </a:r>
          </a:p>
          <a:p>
            <a:pPr marL="171450" indent="-171450" algn="l">
              <a:spcAft>
                <a:spcPts val="600"/>
              </a:spcAft>
              <a:buFont typeface="Arial" panose="020B0604020202020204" pitchFamily="34" charset="0"/>
              <a:buChar char="•"/>
            </a:pPr>
            <a:r>
              <a:rPr lang="en-GB" sz="1000" b="0">
                <a:solidFill>
                  <a:schemeClr val="bg1"/>
                </a:solidFill>
              </a:rPr>
              <a:t>Abstract hero images </a:t>
            </a:r>
          </a:p>
          <a:p>
            <a:pPr algn="l">
              <a:spcAft>
                <a:spcPts val="600"/>
              </a:spcAft>
            </a:pPr>
            <a:r>
              <a:rPr lang="en-GB" sz="1000" b="0">
                <a:solidFill>
                  <a:schemeClr val="bg1"/>
                </a:solidFill>
              </a:rPr>
              <a:t>For further guidance, kindly refer to page 82 of the Brand Book.</a:t>
            </a:r>
            <a:endParaRPr lang="en-US" sz="1000" b="0">
              <a:solidFill>
                <a:schemeClr val="bg1"/>
              </a:solidFill>
            </a:endParaRPr>
          </a:p>
        </p:txBody>
      </p:sp>
    </p:spTree>
    <p:extLst>
      <p:ext uri="{BB962C8B-B14F-4D97-AF65-F5344CB8AC3E}">
        <p14:creationId xmlns:p14="http://schemas.microsoft.com/office/powerpoint/2010/main" val="21903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4FF559-96ED-18D5-975E-B25F08615C8D}"/>
              </a:ext>
            </a:extLst>
          </p:cNvPr>
          <p:cNvGrpSpPr>
            <a:grpSpLocks noChangeAspect="1"/>
          </p:cNvGrpSpPr>
          <p:nvPr userDrawn="1"/>
        </p:nvGrpSpPr>
        <p:grpSpPr>
          <a:xfrm>
            <a:off x="0" y="6356350"/>
            <a:ext cx="12191999" cy="501650"/>
            <a:chOff x="-3048000" y="4773454"/>
            <a:chExt cx="12192000" cy="370802"/>
          </a:xfrm>
          <a:solidFill>
            <a:srgbClr val="BF9F42"/>
          </a:solidFill>
        </p:grpSpPr>
        <p:sp>
          <p:nvSpPr>
            <p:cNvPr id="11" name="Rectangle 4">
              <a:extLst>
                <a:ext uri="{FF2B5EF4-FFF2-40B4-BE49-F238E27FC236}">
                  <a16:creationId xmlns:a16="http://schemas.microsoft.com/office/drawing/2014/main" id="{46477DA4-B9F5-293A-63B0-9220773BE85B}"/>
                </a:ext>
              </a:extLst>
            </p:cNvPr>
            <p:cNvSpPr/>
            <p:nvPr userDrawn="1"/>
          </p:nvSpPr>
          <p:spPr>
            <a:xfrm>
              <a:off x="6073775" y="4773454"/>
              <a:ext cx="3070225" cy="370802"/>
            </a:xfrm>
            <a:custGeom>
              <a:avLst/>
              <a:gdLst>
                <a:gd name="connsiteX0" fmla="*/ 0 w 2476500"/>
                <a:gd name="connsiteY0" fmla="*/ 0 h 390524"/>
                <a:gd name="connsiteX1" fmla="*/ 2476500 w 2476500"/>
                <a:gd name="connsiteY1" fmla="*/ 0 h 390524"/>
                <a:gd name="connsiteX2" fmla="*/ 2476500 w 2476500"/>
                <a:gd name="connsiteY2" fmla="*/ 390524 h 390524"/>
                <a:gd name="connsiteX3" fmla="*/ 0 w 2476500"/>
                <a:gd name="connsiteY3" fmla="*/ 390524 h 390524"/>
                <a:gd name="connsiteX4" fmla="*/ 0 w 2476500"/>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593725 w 3070225"/>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80996 w 3070225"/>
                <a:gd name="connsiteY4" fmla="*/ 1344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9546 w 3070225"/>
                <a:gd name="connsiteY4" fmla="*/ 2360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398 h 390922"/>
                <a:gd name="connsiteX1" fmla="*/ 3070225 w 3070225"/>
                <a:gd name="connsiteY1" fmla="*/ 398 h 390922"/>
                <a:gd name="connsiteX2" fmla="*/ 3070225 w 3070225"/>
                <a:gd name="connsiteY2" fmla="*/ 390922 h 390922"/>
                <a:gd name="connsiteX3" fmla="*/ 0 w 3070225"/>
                <a:gd name="connsiteY3" fmla="*/ 387747 h 390922"/>
                <a:gd name="connsiteX4" fmla="*/ 195258 w 3070225"/>
                <a:gd name="connsiteY4" fmla="*/ 234063 h 390922"/>
                <a:gd name="connsiteX5" fmla="*/ 345277 w 3070225"/>
                <a:gd name="connsiteY5" fmla="*/ 104681 h 390922"/>
                <a:gd name="connsiteX6" fmla="*/ 593725 w 3070225"/>
                <a:gd name="connsiteY6" fmla="*/ 398 h 390922"/>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95258 w 3070225"/>
                <a:gd name="connsiteY4" fmla="*/ 234107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0225" h="390966">
                  <a:moveTo>
                    <a:pt x="593725" y="442"/>
                  </a:moveTo>
                  <a:lnTo>
                    <a:pt x="3070225" y="442"/>
                  </a:lnTo>
                  <a:lnTo>
                    <a:pt x="3070225" y="390966"/>
                  </a:lnTo>
                  <a:lnTo>
                    <a:pt x="0" y="387791"/>
                  </a:lnTo>
                  <a:lnTo>
                    <a:pt x="188115" y="226963"/>
                  </a:lnTo>
                  <a:cubicBezTo>
                    <a:pt x="301886" y="135681"/>
                    <a:pt x="291831" y="138063"/>
                    <a:pt x="340514" y="99963"/>
                  </a:cubicBezTo>
                  <a:cubicBezTo>
                    <a:pt x="420949" y="31864"/>
                    <a:pt x="462490" y="-4484"/>
                    <a:pt x="593725" y="442"/>
                  </a:cubicBezTo>
                  <a:close/>
                </a:path>
              </a:pathLst>
            </a:custGeom>
            <a:solidFill>
              <a:srgbClr val="114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a:extLst>
                <a:ext uri="{FF2B5EF4-FFF2-40B4-BE49-F238E27FC236}">
                  <a16:creationId xmlns:a16="http://schemas.microsoft.com/office/drawing/2014/main" id="{87534285-A39E-606F-313D-D8FC1E185052}"/>
                </a:ext>
              </a:extLst>
            </p:cNvPr>
            <p:cNvSpPr/>
            <p:nvPr userDrawn="1"/>
          </p:nvSpPr>
          <p:spPr>
            <a:xfrm>
              <a:off x="-3048000" y="4874335"/>
              <a:ext cx="9319260" cy="269921"/>
            </a:xfrm>
            <a:custGeom>
              <a:avLst/>
              <a:gdLst>
                <a:gd name="connsiteX0" fmla="*/ 0 w 9319260"/>
                <a:gd name="connsiteY0" fmla="*/ 0 h 259253"/>
                <a:gd name="connsiteX1" fmla="*/ 9319260 w 9319260"/>
                <a:gd name="connsiteY1" fmla="*/ 0 h 259253"/>
                <a:gd name="connsiteX2" fmla="*/ 931926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14400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53512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8972550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05887 w 9319260"/>
                <a:gd name="connsiteY2" fmla="*/ 254490 h 259253"/>
                <a:gd name="connsiteX3" fmla="*/ 0 w 9319260"/>
                <a:gd name="connsiteY3" fmla="*/ 259253 h 259253"/>
                <a:gd name="connsiteX4" fmla="*/ 0 w 9319260"/>
                <a:gd name="connsiteY4" fmla="*/ 0 h 25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9260" h="259253">
                  <a:moveTo>
                    <a:pt x="0" y="0"/>
                  </a:moveTo>
                  <a:lnTo>
                    <a:pt x="9319260" y="0"/>
                  </a:lnTo>
                  <a:lnTo>
                    <a:pt x="9005887" y="254490"/>
                  </a:lnTo>
                  <a:lnTo>
                    <a:pt x="0" y="2592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5">
            <a:extLst>
              <a:ext uri="{FF2B5EF4-FFF2-40B4-BE49-F238E27FC236}">
                <a16:creationId xmlns:a16="http://schemas.microsoft.com/office/drawing/2014/main" id="{BCA35E19-5B32-BA52-0A70-716E3FCE26BA}"/>
              </a:ext>
            </a:extLst>
          </p:cNvPr>
          <p:cNvSpPr>
            <a:spLocks noGrp="1"/>
          </p:cNvSpPr>
          <p:nvPr>
            <p:ph type="title"/>
          </p:nvPr>
        </p:nvSpPr>
        <p:spPr>
          <a:xfrm>
            <a:off x="838200" y="217588"/>
            <a:ext cx="10515600" cy="728026"/>
          </a:xfrm>
        </p:spPr>
        <p:txBody>
          <a:bodyPr>
            <a:normAutofit/>
          </a:bodyPr>
          <a:lstStyle>
            <a:lvl1pPr>
              <a:defRPr sz="4000">
                <a:solidFill>
                  <a:schemeClr val="tx2"/>
                </a:solidFill>
                <a:latin typeface="Impact" panose="020B080603090205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38F83403-394F-FD08-396D-B93EA34E9BFA}"/>
              </a:ext>
            </a:extLst>
          </p:cNvPr>
          <p:cNvPicPr>
            <a:picLocks noChangeAspect="1"/>
          </p:cNvPicPr>
          <p:nvPr userDrawn="1"/>
        </p:nvPicPr>
        <p:blipFill>
          <a:blip r:embed="rId2"/>
          <a:stretch>
            <a:fillRect/>
          </a:stretch>
        </p:blipFill>
        <p:spPr>
          <a:xfrm>
            <a:off x="0" y="5766368"/>
            <a:ext cx="12192000" cy="1091632"/>
          </a:xfrm>
          <a:prstGeom prst="rect">
            <a:avLst/>
          </a:prstGeom>
        </p:spPr>
      </p:pic>
      <p:sp>
        <p:nvSpPr>
          <p:cNvPr id="8" name="Slide Number Placeholder 7">
            <a:extLst>
              <a:ext uri="{FF2B5EF4-FFF2-40B4-BE49-F238E27FC236}">
                <a16:creationId xmlns:a16="http://schemas.microsoft.com/office/drawing/2014/main" id="{FE5FAFD8-7D1A-F8C4-4FEF-618FD8CBDB66}"/>
              </a:ext>
            </a:extLst>
          </p:cNvPr>
          <p:cNvSpPr>
            <a:spLocks noGrp="1"/>
          </p:cNvSpPr>
          <p:nvPr>
            <p:ph type="sldNum" sz="quarter" idx="12"/>
          </p:nvPr>
        </p:nvSpPr>
        <p:spPr>
          <a:xfrm>
            <a:off x="-1606498" y="6492875"/>
            <a:ext cx="2743200" cy="365125"/>
          </a:xfrm>
        </p:spPr>
        <p:txBody>
          <a:bodyPr/>
          <a:lstStyle>
            <a:lvl1pPr>
              <a:defRPr>
                <a:solidFill>
                  <a:schemeClr val="bg1"/>
                </a:solidFill>
              </a:defRPr>
            </a:lvl1pPr>
          </a:lstStyle>
          <a:p>
            <a:fld id="{6A36A430-734C-4367-8F9E-F9265DD79456}" type="slidenum">
              <a:rPr lang="en-US" smtClean="0"/>
              <a:pPr/>
              <a:t>‹#›</a:t>
            </a:fld>
            <a:endParaRPr lang="en-US"/>
          </a:p>
        </p:txBody>
      </p:sp>
    </p:spTree>
    <p:extLst>
      <p:ext uri="{BB962C8B-B14F-4D97-AF65-F5344CB8AC3E}">
        <p14:creationId xmlns:p14="http://schemas.microsoft.com/office/powerpoint/2010/main" val="176884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9FEA-7AF6-7370-97EE-18A7F5A701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600D04-9BD1-0288-9962-4C30FE2177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6D597-2C4A-F573-3450-6CD8E7049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140B7-927B-8341-9D14-D7B9FCF7A6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E4DE0-A070-00B2-0F7E-5D23DBA6D8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A1D3-CC6D-8671-1F16-9E08A9E1ED2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0243C7A-F9A8-4633-3A10-E0EB686CE1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566EC7-15A0-C4D1-EC8C-5B1D818D98CA}"/>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135286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90A-BFB9-D845-58B2-09D06BDFE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0058E-8A9F-8279-88FD-0785803482D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3EC5FEF-360E-F974-D007-FB0F26D094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56A1A-7311-5323-7C43-632B8AED2723}"/>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8837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637B6-287D-1E73-D121-7A7C88C4FE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9109C68-7A54-980E-EAB7-D5D1D4369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19208-056C-7121-ADA6-7C3EBB369336}"/>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416614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681F-9B6E-0039-50A1-C76D7D7EA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F4527C-46E1-56B8-2132-7FBAD5060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768BB2-357E-E5F9-D4D9-2F975CBE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3D2C6-F025-016C-A739-9DD503F4D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5B0DE2-F0D2-DBEF-C9D9-94AA5C242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821E2-945A-F963-1017-26FE1DF834A0}"/>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363566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454B-2B7C-15AB-86FB-986A7D9AF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6E699-9CE5-54C0-15BC-9C07E30D7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EB92E-4D72-20CC-EF9A-35AD62234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017BB-6CE7-14EE-F61E-1286CF1F01B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A507B3-D039-1987-FE45-F3CD8FDF3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E1EE1-2847-61B7-C850-6627F0BB0647}"/>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181718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F42-51F8-3369-2CEB-7BD23FA9ED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79664-56C3-7C1A-1A73-66531648C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FB391-3724-590C-A67B-C55E5E97B3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A113120-F7B6-B108-0385-C0C56DB6B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CBCB0-1F82-A408-6143-C799AC5F4DF2}"/>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172154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B0289-4FAD-BD89-03C3-4790056651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C0795-E66B-52EB-BDB2-7C7AC486F2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3316E-F5E3-1CDC-2ED8-3A9E17771C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286829-51F0-001C-E946-A494FC74C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DFFA0-03F1-9A9D-A4B7-19E11A20F49B}"/>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131789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1089025"/>
            <a:ext cx="10740162" cy="603000"/>
          </a:xfrm>
        </p:spPr>
        <p:txBody>
          <a:bodyPr/>
          <a:lstStyle>
            <a:lvl1pPr>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19533877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551840"/>
            <a:ext cx="10740162" cy="603000"/>
          </a:xfrm>
        </p:spPr>
        <p:txBody>
          <a:bodyPr/>
          <a:lstStyle>
            <a:lvl1pPr>
              <a:defRPr/>
            </a:lvl1pPr>
          </a:lstStyle>
          <a:p>
            <a:r>
              <a:rPr lang="en-US"/>
              <a:t>Click to edit </a:t>
            </a:r>
            <a:br>
              <a:rPr lang="en-US"/>
            </a:br>
            <a:r>
              <a:rPr lang="en-US"/>
              <a:t>Master title style</a:t>
            </a:r>
          </a:p>
        </p:txBody>
      </p:sp>
      <p:grpSp>
        <p:nvGrpSpPr>
          <p:cNvPr id="2" name="Group 1">
            <a:extLst>
              <a:ext uri="{FF2B5EF4-FFF2-40B4-BE49-F238E27FC236}">
                <a16:creationId xmlns:a16="http://schemas.microsoft.com/office/drawing/2014/main" id="{82EAAF56-3584-FCA9-224E-470CF3309289}"/>
              </a:ext>
            </a:extLst>
          </p:cNvPr>
          <p:cNvGrpSpPr>
            <a:grpSpLocks noChangeAspect="1"/>
          </p:cNvGrpSpPr>
          <p:nvPr userDrawn="1"/>
        </p:nvGrpSpPr>
        <p:grpSpPr>
          <a:xfrm>
            <a:off x="0" y="6356350"/>
            <a:ext cx="12191999" cy="501650"/>
            <a:chOff x="-3048000" y="4773454"/>
            <a:chExt cx="12192000" cy="370802"/>
          </a:xfrm>
          <a:solidFill>
            <a:srgbClr val="BF9F42"/>
          </a:solidFill>
        </p:grpSpPr>
        <p:sp>
          <p:nvSpPr>
            <p:cNvPr id="3" name="Rectangle 4">
              <a:extLst>
                <a:ext uri="{FF2B5EF4-FFF2-40B4-BE49-F238E27FC236}">
                  <a16:creationId xmlns:a16="http://schemas.microsoft.com/office/drawing/2014/main" id="{A2B696B5-5D0B-5C1E-A0EB-7F479077843A}"/>
                </a:ext>
              </a:extLst>
            </p:cNvPr>
            <p:cNvSpPr/>
            <p:nvPr userDrawn="1"/>
          </p:nvSpPr>
          <p:spPr>
            <a:xfrm>
              <a:off x="6073775" y="4773454"/>
              <a:ext cx="3070225" cy="370802"/>
            </a:xfrm>
            <a:custGeom>
              <a:avLst/>
              <a:gdLst>
                <a:gd name="connsiteX0" fmla="*/ 0 w 2476500"/>
                <a:gd name="connsiteY0" fmla="*/ 0 h 390524"/>
                <a:gd name="connsiteX1" fmla="*/ 2476500 w 2476500"/>
                <a:gd name="connsiteY1" fmla="*/ 0 h 390524"/>
                <a:gd name="connsiteX2" fmla="*/ 2476500 w 2476500"/>
                <a:gd name="connsiteY2" fmla="*/ 390524 h 390524"/>
                <a:gd name="connsiteX3" fmla="*/ 0 w 2476500"/>
                <a:gd name="connsiteY3" fmla="*/ 390524 h 390524"/>
                <a:gd name="connsiteX4" fmla="*/ 0 w 2476500"/>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593725 w 3070225"/>
                <a:gd name="connsiteY4"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80996 w 3070225"/>
                <a:gd name="connsiteY4" fmla="*/ 1344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352421 w 3070225"/>
                <a:gd name="connsiteY4" fmla="*/ 109046 h 390524"/>
                <a:gd name="connsiteX5" fmla="*/ 593725 w 3070225"/>
                <a:gd name="connsiteY5"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6371 w 3070225"/>
                <a:gd name="connsiteY4" fmla="*/ 2233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22246 w 3070225"/>
                <a:gd name="connsiteY4" fmla="*/ 24239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209546 w 3070225"/>
                <a:gd name="connsiteY4" fmla="*/ 236046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52421 w 3070225"/>
                <a:gd name="connsiteY5" fmla="*/ 109046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0 h 390524"/>
                <a:gd name="connsiteX1" fmla="*/ 3070225 w 3070225"/>
                <a:gd name="connsiteY1" fmla="*/ 0 h 390524"/>
                <a:gd name="connsiteX2" fmla="*/ 3070225 w 3070225"/>
                <a:gd name="connsiteY2" fmla="*/ 390524 h 390524"/>
                <a:gd name="connsiteX3" fmla="*/ 0 w 3070225"/>
                <a:gd name="connsiteY3" fmla="*/ 387349 h 390524"/>
                <a:gd name="connsiteX4" fmla="*/ 195258 w 3070225"/>
                <a:gd name="connsiteY4" fmla="*/ 233665 h 390524"/>
                <a:gd name="connsiteX5" fmla="*/ 345277 w 3070225"/>
                <a:gd name="connsiteY5" fmla="*/ 104283 h 390524"/>
                <a:gd name="connsiteX6" fmla="*/ 593725 w 3070225"/>
                <a:gd name="connsiteY6" fmla="*/ 0 h 390524"/>
                <a:gd name="connsiteX0" fmla="*/ 593725 w 3070225"/>
                <a:gd name="connsiteY0" fmla="*/ 398 h 390922"/>
                <a:gd name="connsiteX1" fmla="*/ 3070225 w 3070225"/>
                <a:gd name="connsiteY1" fmla="*/ 398 h 390922"/>
                <a:gd name="connsiteX2" fmla="*/ 3070225 w 3070225"/>
                <a:gd name="connsiteY2" fmla="*/ 390922 h 390922"/>
                <a:gd name="connsiteX3" fmla="*/ 0 w 3070225"/>
                <a:gd name="connsiteY3" fmla="*/ 387747 h 390922"/>
                <a:gd name="connsiteX4" fmla="*/ 195258 w 3070225"/>
                <a:gd name="connsiteY4" fmla="*/ 234063 h 390922"/>
                <a:gd name="connsiteX5" fmla="*/ 345277 w 3070225"/>
                <a:gd name="connsiteY5" fmla="*/ 104681 h 390922"/>
                <a:gd name="connsiteX6" fmla="*/ 593725 w 3070225"/>
                <a:gd name="connsiteY6" fmla="*/ 398 h 390922"/>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95258 w 3070225"/>
                <a:gd name="connsiteY4" fmla="*/ 234107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 name="connsiteX0" fmla="*/ 593725 w 3070225"/>
                <a:gd name="connsiteY0" fmla="*/ 442 h 390966"/>
                <a:gd name="connsiteX1" fmla="*/ 3070225 w 3070225"/>
                <a:gd name="connsiteY1" fmla="*/ 442 h 390966"/>
                <a:gd name="connsiteX2" fmla="*/ 3070225 w 3070225"/>
                <a:gd name="connsiteY2" fmla="*/ 390966 h 390966"/>
                <a:gd name="connsiteX3" fmla="*/ 0 w 3070225"/>
                <a:gd name="connsiteY3" fmla="*/ 387791 h 390966"/>
                <a:gd name="connsiteX4" fmla="*/ 188115 w 3070225"/>
                <a:gd name="connsiteY4" fmla="*/ 226963 h 390966"/>
                <a:gd name="connsiteX5" fmla="*/ 340514 w 3070225"/>
                <a:gd name="connsiteY5" fmla="*/ 99963 h 390966"/>
                <a:gd name="connsiteX6" fmla="*/ 593725 w 3070225"/>
                <a:gd name="connsiteY6" fmla="*/ 442 h 39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0225" h="390966">
                  <a:moveTo>
                    <a:pt x="593725" y="442"/>
                  </a:moveTo>
                  <a:lnTo>
                    <a:pt x="3070225" y="442"/>
                  </a:lnTo>
                  <a:lnTo>
                    <a:pt x="3070225" y="390966"/>
                  </a:lnTo>
                  <a:lnTo>
                    <a:pt x="0" y="387791"/>
                  </a:lnTo>
                  <a:lnTo>
                    <a:pt x="188115" y="226963"/>
                  </a:lnTo>
                  <a:cubicBezTo>
                    <a:pt x="301886" y="135681"/>
                    <a:pt x="291831" y="138063"/>
                    <a:pt x="340514" y="99963"/>
                  </a:cubicBezTo>
                  <a:cubicBezTo>
                    <a:pt x="420949" y="31864"/>
                    <a:pt x="462490" y="-4484"/>
                    <a:pt x="593725" y="442"/>
                  </a:cubicBezTo>
                  <a:close/>
                </a:path>
              </a:pathLst>
            </a:custGeom>
            <a:solidFill>
              <a:srgbClr val="114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8ACF4C-421B-021D-2087-CC714B77D418}"/>
                </a:ext>
              </a:extLst>
            </p:cNvPr>
            <p:cNvSpPr/>
            <p:nvPr userDrawn="1"/>
          </p:nvSpPr>
          <p:spPr>
            <a:xfrm>
              <a:off x="-3048000" y="4874335"/>
              <a:ext cx="9319260" cy="269921"/>
            </a:xfrm>
            <a:custGeom>
              <a:avLst/>
              <a:gdLst>
                <a:gd name="connsiteX0" fmla="*/ 0 w 9319260"/>
                <a:gd name="connsiteY0" fmla="*/ 0 h 259253"/>
                <a:gd name="connsiteX1" fmla="*/ 9319260 w 9319260"/>
                <a:gd name="connsiteY1" fmla="*/ 0 h 259253"/>
                <a:gd name="connsiteX2" fmla="*/ 931926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144000 w 9319260"/>
                <a:gd name="connsiteY2" fmla="*/ 259253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53512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8972550 w 9319260"/>
                <a:gd name="connsiteY2" fmla="*/ 254490 h 259253"/>
                <a:gd name="connsiteX3" fmla="*/ 0 w 9319260"/>
                <a:gd name="connsiteY3" fmla="*/ 259253 h 259253"/>
                <a:gd name="connsiteX4" fmla="*/ 0 w 9319260"/>
                <a:gd name="connsiteY4" fmla="*/ 0 h 259253"/>
                <a:gd name="connsiteX0" fmla="*/ 0 w 9319260"/>
                <a:gd name="connsiteY0" fmla="*/ 0 h 259253"/>
                <a:gd name="connsiteX1" fmla="*/ 9319260 w 9319260"/>
                <a:gd name="connsiteY1" fmla="*/ 0 h 259253"/>
                <a:gd name="connsiteX2" fmla="*/ 9005887 w 9319260"/>
                <a:gd name="connsiteY2" fmla="*/ 254490 h 259253"/>
                <a:gd name="connsiteX3" fmla="*/ 0 w 9319260"/>
                <a:gd name="connsiteY3" fmla="*/ 259253 h 259253"/>
                <a:gd name="connsiteX4" fmla="*/ 0 w 9319260"/>
                <a:gd name="connsiteY4" fmla="*/ 0 h 25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9260" h="259253">
                  <a:moveTo>
                    <a:pt x="0" y="0"/>
                  </a:moveTo>
                  <a:lnTo>
                    <a:pt x="9319260" y="0"/>
                  </a:lnTo>
                  <a:lnTo>
                    <a:pt x="9005887" y="254490"/>
                  </a:lnTo>
                  <a:lnTo>
                    <a:pt x="0" y="2592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20FEC38-6303-BEA9-1A46-5C1FD73BC26A}"/>
              </a:ext>
            </a:extLst>
          </p:cNvPr>
          <p:cNvPicPr>
            <a:picLocks noChangeAspect="1"/>
          </p:cNvPicPr>
          <p:nvPr userDrawn="1"/>
        </p:nvPicPr>
        <p:blipFill>
          <a:blip r:embed="rId2"/>
          <a:stretch>
            <a:fillRect/>
          </a:stretch>
        </p:blipFill>
        <p:spPr>
          <a:xfrm>
            <a:off x="0" y="5766368"/>
            <a:ext cx="12192000" cy="1091632"/>
          </a:xfrm>
          <a:prstGeom prst="rect">
            <a:avLst/>
          </a:prstGeom>
        </p:spPr>
      </p:pic>
      <p:sp>
        <p:nvSpPr>
          <p:cNvPr id="6" name="Slide Number Placeholder 7">
            <a:extLst>
              <a:ext uri="{FF2B5EF4-FFF2-40B4-BE49-F238E27FC236}">
                <a16:creationId xmlns:a16="http://schemas.microsoft.com/office/drawing/2014/main" id="{373835FE-90AA-43AE-99BA-E4D0C41FDC87}"/>
              </a:ext>
            </a:extLst>
          </p:cNvPr>
          <p:cNvSpPr>
            <a:spLocks noGrp="1"/>
          </p:cNvSpPr>
          <p:nvPr>
            <p:ph type="sldNum" sz="quarter" idx="12"/>
          </p:nvPr>
        </p:nvSpPr>
        <p:spPr>
          <a:xfrm>
            <a:off x="731838" y="6577087"/>
            <a:ext cx="354500" cy="253556"/>
          </a:xfrm>
          <a:prstGeom prst="rect">
            <a:avLst/>
          </a:prstGeom>
        </p:spPr>
        <p:txBody>
          <a:bodyPr/>
          <a:lstStyle>
            <a:lvl1pPr>
              <a:defRPr sz="800">
                <a:solidFill>
                  <a:schemeClr val="bg1"/>
                </a:solidFill>
              </a:defRPr>
            </a:lvl1pPr>
          </a:lstStyle>
          <a:p>
            <a:fld id="{6A36A430-734C-4367-8F9E-F9265DD79456}" type="slidenum">
              <a:rPr lang="en-US" smtClean="0"/>
              <a:pPr/>
              <a:t>‹#›</a:t>
            </a:fld>
            <a:endParaRPr lang="en-US"/>
          </a:p>
        </p:txBody>
      </p:sp>
    </p:spTree>
    <p:extLst>
      <p:ext uri="{BB962C8B-B14F-4D97-AF65-F5344CB8AC3E}">
        <p14:creationId xmlns:p14="http://schemas.microsoft.com/office/powerpoint/2010/main" val="174147706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40BDF6-1709-4038-8A40-FB1269320056}"/>
              </a:ext>
            </a:extLst>
          </p:cNvPr>
          <p:cNvSpPr>
            <a:spLocks noGrp="1"/>
          </p:cNvSpPr>
          <p:nvPr>
            <p:ph type="title" hasCustomPrompt="1"/>
          </p:nvPr>
        </p:nvSpPr>
        <p:spPr>
          <a:xfrm>
            <a:off x="731838" y="541338"/>
            <a:ext cx="10740162" cy="603000"/>
          </a:xfrm>
        </p:spPr>
        <p:txBody>
          <a:bodyPr/>
          <a:lstStyle>
            <a:lvl1pPr>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CCEBC6F6-DCBA-E39E-71EE-9ACAD4728032}"/>
              </a:ext>
            </a:extLst>
          </p:cNvPr>
          <p:cNvSpPr>
            <a:spLocks noGrp="1"/>
          </p:cNvSpPr>
          <p:nvPr>
            <p:ph type="body" sz="quarter" idx="10"/>
          </p:nvPr>
        </p:nvSpPr>
        <p:spPr>
          <a:xfrm>
            <a:off x="731838" y="1684338"/>
            <a:ext cx="10739437" cy="4630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03845"/>
      </p:ext>
    </p:extLst>
  </p:cSld>
  <p:clrMapOvr>
    <a:masterClrMapping/>
  </p:clrMapOvr>
  <p:extLst>
    <p:ext uri="{DCECCB84-F9BA-43D5-87BE-67443E8EF086}">
      <p15:sldGuideLst xmlns:p15="http://schemas.microsoft.com/office/powerpoint/2012/main">
        <p15:guide id="1" orient="horz" pos="1184"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7F036-5F53-1206-176C-509E51CEF8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7932"/>
          <a:stretch/>
        </p:blipFill>
        <p:spPr>
          <a:xfrm>
            <a:off x="1" y="0"/>
            <a:ext cx="12214882" cy="6858000"/>
          </a:xfrm>
          <a:prstGeom prst="rect">
            <a:avLst/>
          </a:prstGeom>
        </p:spPr>
      </p:pic>
      <p:sp>
        <p:nvSpPr>
          <p:cNvPr id="2" name="Rectangle 1">
            <a:extLst>
              <a:ext uri="{FF2B5EF4-FFF2-40B4-BE49-F238E27FC236}">
                <a16:creationId xmlns:a16="http://schemas.microsoft.com/office/drawing/2014/main" id="{9ED9E1DA-DD25-F968-62A6-45A1F2271F2D}"/>
              </a:ext>
            </a:extLst>
          </p:cNvPr>
          <p:cNvSpPr/>
          <p:nvPr userDrawn="1"/>
        </p:nvSpPr>
        <p:spPr>
          <a:xfrm>
            <a:off x="1" y="0"/>
            <a:ext cx="12214882"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9" name="Text Placeholder 2">
            <a:extLst>
              <a:ext uri="{FF2B5EF4-FFF2-40B4-BE49-F238E27FC236}">
                <a16:creationId xmlns:a16="http://schemas.microsoft.com/office/drawing/2014/main" id="{B028AFC4-4613-174B-A949-9088864021F5}"/>
              </a:ext>
            </a:extLst>
          </p:cNvPr>
          <p:cNvSpPr>
            <a:spLocks noGrp="1"/>
          </p:cNvSpPr>
          <p:nvPr>
            <p:ph type="body" sz="quarter" idx="14" hasCustomPrompt="1"/>
          </p:nvPr>
        </p:nvSpPr>
        <p:spPr>
          <a:xfrm>
            <a:off x="731838" y="4758066"/>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r>
              <a:rPr lang="en-US" err="1"/>
              <a:t>kpmg.com</a:t>
            </a:r>
            <a:r>
              <a:rPr lang="en-US"/>
              <a:t>/</a:t>
            </a:r>
            <a:r>
              <a:rPr lang="en-US" err="1"/>
              <a:t>socialmedia</a:t>
            </a:r>
            <a:endParaRPr lang="en-US"/>
          </a:p>
        </p:txBody>
      </p:sp>
      <p:sp>
        <p:nvSpPr>
          <p:cNvPr id="30" name="Freeform 19">
            <a:extLst>
              <a:ext uri="{FF2B5EF4-FFF2-40B4-BE49-F238E27FC236}">
                <a16:creationId xmlns:a16="http://schemas.microsoft.com/office/drawing/2014/main" id="{E7B146E3-AA9B-F248-926B-95CA80950CAF}"/>
              </a:ext>
            </a:extLst>
          </p:cNvPr>
          <p:cNvSpPr>
            <a:spLocks noChangeAspect="1" noEditPoints="1"/>
          </p:cNvSpPr>
          <p:nvPr userDrawn="1"/>
        </p:nvSpPr>
        <p:spPr bwMode="auto">
          <a:xfrm>
            <a:off x="731838" y="348073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222BC4A8-810D-E446-AA07-93439F1BAA89}"/>
              </a:ext>
            </a:extLst>
          </p:cNvPr>
          <p:cNvSpPr txBox="1"/>
          <p:nvPr userDrawn="1"/>
        </p:nvSpPr>
        <p:spPr>
          <a:xfrm>
            <a:off x="731837" y="5182650"/>
            <a:ext cx="8912226" cy="1138773"/>
          </a:xfrm>
          <a:prstGeom prst="rect">
            <a:avLst/>
          </a:prstGeom>
          <a:noFill/>
        </p:spPr>
        <p:txBody>
          <a:bodyPr wrap="square" lIns="0" tIns="0" rIns="0" bIns="0">
            <a:spAutoFit/>
          </a:bodyPr>
          <a:lstStyle/>
          <a:p>
            <a:pPr>
              <a:spcAft>
                <a:spcPts val="1200"/>
              </a:spcAft>
            </a:pPr>
            <a:r>
              <a:rPr lang="en-US" sz="900">
                <a:solidFill>
                  <a:schemeClr val="bg1"/>
                </a:solidFill>
                <a:latin typeface="+mn-lt"/>
              </a:rPr>
              <a:t>© 2025 KPMG Advisory W.L.L., a Kuwait limited liability company and a member firm of the KPMG global organization of independent member firms affiliated with KPMG International Limited, a private English company limited by guarantee. All rights reserved.</a:t>
            </a:r>
          </a:p>
          <a:p>
            <a:pPr>
              <a:spcAft>
                <a:spcPts val="1200"/>
              </a:spcAft>
            </a:pPr>
            <a:r>
              <a:rPr lang="en-US" sz="900">
                <a:solidFill>
                  <a:schemeClr val="bg1"/>
                </a:solidFill>
                <a:latin typeface="+mn-lt"/>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a:spcAft>
                <a:spcPts val="1200"/>
              </a:spcAft>
            </a:pPr>
            <a:r>
              <a:rPr lang="en-US" sz="900">
                <a:solidFill>
                  <a:schemeClr val="bg1"/>
                </a:solidFill>
                <a:latin typeface="+mn-lt"/>
              </a:rPr>
              <a:t>The KPMG name and logo are trademarks used under license by the independent member firms of the KPMG global organization.</a:t>
            </a:r>
          </a:p>
        </p:txBody>
      </p:sp>
      <p:grpSp>
        <p:nvGrpSpPr>
          <p:cNvPr id="15" name="Group 14">
            <a:extLst>
              <a:ext uri="{FF2B5EF4-FFF2-40B4-BE49-F238E27FC236}">
                <a16:creationId xmlns:a16="http://schemas.microsoft.com/office/drawing/2014/main" id="{3C0B0502-CCCB-4EF0-B152-3219B6ACA1BE}"/>
              </a:ext>
            </a:extLst>
          </p:cNvPr>
          <p:cNvGrpSpPr/>
          <p:nvPr userDrawn="1"/>
        </p:nvGrpSpPr>
        <p:grpSpPr>
          <a:xfrm>
            <a:off x="731838" y="4207653"/>
            <a:ext cx="2211387" cy="375769"/>
            <a:chOff x="4237038" y="4994206"/>
            <a:chExt cx="5987954" cy="1017501"/>
          </a:xfrm>
        </p:grpSpPr>
        <p:grpSp>
          <p:nvGrpSpPr>
            <p:cNvPr id="16" name="Group 15">
              <a:extLst>
                <a:ext uri="{FF2B5EF4-FFF2-40B4-BE49-F238E27FC236}">
                  <a16:creationId xmlns:a16="http://schemas.microsoft.com/office/drawing/2014/main" id="{CD19D762-91E3-4A1D-824B-61F336269530}"/>
                </a:ext>
              </a:extLst>
            </p:cNvPr>
            <p:cNvGrpSpPr/>
            <p:nvPr/>
          </p:nvGrpSpPr>
          <p:grpSpPr>
            <a:xfrm>
              <a:off x="4237038" y="4994206"/>
              <a:ext cx="1082018" cy="1017501"/>
              <a:chOff x="4237038" y="6365806"/>
              <a:chExt cx="1082018" cy="1017501"/>
            </a:xfrm>
          </p:grpSpPr>
          <p:sp>
            <p:nvSpPr>
              <p:cNvPr id="48" name="Rectangle: Rounded Corners 47">
                <a:extLst>
                  <a:ext uri="{FF2B5EF4-FFF2-40B4-BE49-F238E27FC236}">
                    <a16:creationId xmlns:a16="http://schemas.microsoft.com/office/drawing/2014/main" id="{91972EBF-C4B3-49B2-BD02-8E2428A41C1E}"/>
                  </a:ext>
                </a:extLst>
              </p:cNvPr>
              <p:cNvSpPr/>
              <p:nvPr/>
            </p:nvSpPr>
            <p:spPr>
              <a:xfrm>
                <a:off x="4237038" y="6365806"/>
                <a:ext cx="1082018" cy="1017501"/>
              </a:xfrm>
              <a:prstGeom prst="roundRect">
                <a:avLst>
                  <a:gd name="adj" fmla="val 9178"/>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49" name="Freeform: Shape 48">
                <a:extLst>
                  <a:ext uri="{FF2B5EF4-FFF2-40B4-BE49-F238E27FC236}">
                    <a16:creationId xmlns:a16="http://schemas.microsoft.com/office/drawing/2014/main" id="{DAAF5181-032C-4690-8DFF-9EDB4EEBE93F}"/>
                  </a:ext>
                </a:extLst>
              </p:cNvPr>
              <p:cNvSpPr/>
              <p:nvPr/>
            </p:nvSpPr>
            <p:spPr>
              <a:xfrm>
                <a:off x="4454525" y="6611585"/>
                <a:ext cx="647044" cy="525942"/>
              </a:xfrm>
              <a:custGeom>
                <a:avLst/>
                <a:gdLst>
                  <a:gd name="connsiteX0" fmla="*/ 925724 w 925723"/>
                  <a:gd name="connsiteY0" fmla="*/ 89133 h 752464"/>
                  <a:gd name="connsiteX1" fmla="*/ 816345 w 925723"/>
                  <a:gd name="connsiteY1" fmla="*/ 119135 h 752464"/>
                  <a:gd name="connsiteX2" fmla="*/ 899860 w 925723"/>
                  <a:gd name="connsiteY2" fmla="*/ 14176 h 752464"/>
                  <a:gd name="connsiteX3" fmla="*/ 779478 w 925723"/>
                  <a:gd name="connsiteY3" fmla="*/ 60166 h 752464"/>
                  <a:gd name="connsiteX4" fmla="*/ 511224 w 925723"/>
                  <a:gd name="connsiteY4" fmla="*/ 51163 h 752464"/>
                  <a:gd name="connsiteX5" fmla="*/ 451059 w 925723"/>
                  <a:gd name="connsiteY5" fmla="*/ 189954 h 752464"/>
                  <a:gd name="connsiteX6" fmla="*/ 455479 w 925723"/>
                  <a:gd name="connsiteY6" fmla="*/ 233216 h 752464"/>
                  <a:gd name="connsiteX7" fmla="*/ 64141 w 925723"/>
                  <a:gd name="connsiteY7" fmla="*/ 34679 h 752464"/>
                  <a:gd name="connsiteX8" fmla="*/ 122546 w 925723"/>
                  <a:gd name="connsiteY8" fmla="*/ 288611 h 752464"/>
                  <a:gd name="connsiteX9" fmla="*/ 36773 w 925723"/>
                  <a:gd name="connsiteY9" fmla="*/ 265193 h 752464"/>
                  <a:gd name="connsiteX10" fmla="*/ 36773 w 925723"/>
                  <a:gd name="connsiteY10" fmla="*/ 267262 h 752464"/>
                  <a:gd name="connsiteX11" fmla="*/ 188850 w 925723"/>
                  <a:gd name="connsiteY11" fmla="*/ 453667 h 752464"/>
                  <a:gd name="connsiteX12" fmla="*/ 139098 w 925723"/>
                  <a:gd name="connsiteY12" fmla="*/ 459874 h 752464"/>
                  <a:gd name="connsiteX13" fmla="*/ 103078 w 925723"/>
                  <a:gd name="connsiteY13" fmla="*/ 456676 h 752464"/>
                  <a:gd name="connsiteX14" fmla="*/ 280548 w 925723"/>
                  <a:gd name="connsiteY14" fmla="*/ 588909 h 752464"/>
                  <a:gd name="connsiteX15" fmla="*/ 45426 w 925723"/>
                  <a:gd name="connsiteY15" fmla="*/ 669885 h 752464"/>
                  <a:gd name="connsiteX16" fmla="*/ 0 w 925723"/>
                  <a:gd name="connsiteY16" fmla="*/ 667252 h 752464"/>
                  <a:gd name="connsiteX17" fmla="*/ 291552 w 925723"/>
                  <a:gd name="connsiteY17" fmla="*/ 752460 h 752464"/>
                  <a:gd name="connsiteX18" fmla="*/ 831957 w 925723"/>
                  <a:gd name="connsiteY18" fmla="*/ 212243 h 752464"/>
                  <a:gd name="connsiteX19" fmla="*/ 831299 w 925723"/>
                  <a:gd name="connsiteY19" fmla="*/ 187696 h 752464"/>
                  <a:gd name="connsiteX20" fmla="*/ 925724 w 925723"/>
                  <a:gd name="connsiteY20" fmla="*/ 89133 h 7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723" h="752464">
                    <a:moveTo>
                      <a:pt x="925724" y="89133"/>
                    </a:moveTo>
                    <a:cubicBezTo>
                      <a:pt x="890897" y="104343"/>
                      <a:pt x="854058" y="114448"/>
                      <a:pt x="816345" y="119135"/>
                    </a:cubicBezTo>
                    <a:cubicBezTo>
                      <a:pt x="856100" y="95560"/>
                      <a:pt x="885819" y="58211"/>
                      <a:pt x="899860" y="14176"/>
                    </a:cubicBezTo>
                    <a:cubicBezTo>
                      <a:pt x="862651" y="36262"/>
                      <a:pt x="821935" y="51817"/>
                      <a:pt x="779478" y="60166"/>
                    </a:cubicBezTo>
                    <a:cubicBezTo>
                      <a:pt x="707888" y="-16396"/>
                      <a:pt x="587786" y="-20427"/>
                      <a:pt x="511224" y="51163"/>
                    </a:cubicBezTo>
                    <a:cubicBezTo>
                      <a:pt x="472802" y="87090"/>
                      <a:pt x="451014" y="137351"/>
                      <a:pt x="451059" y="189954"/>
                    </a:cubicBezTo>
                    <a:cubicBezTo>
                      <a:pt x="450925" y="204494"/>
                      <a:pt x="452408" y="219003"/>
                      <a:pt x="455479" y="233216"/>
                    </a:cubicBezTo>
                    <a:cubicBezTo>
                      <a:pt x="302731" y="225713"/>
                      <a:pt x="160409" y="153509"/>
                      <a:pt x="64141" y="34679"/>
                    </a:cubicBezTo>
                    <a:cubicBezTo>
                      <a:pt x="13353" y="121443"/>
                      <a:pt x="38955" y="232754"/>
                      <a:pt x="122546" y="288611"/>
                    </a:cubicBezTo>
                    <a:cubicBezTo>
                      <a:pt x="92490" y="287801"/>
                      <a:pt x="63071" y="279768"/>
                      <a:pt x="36773" y="265193"/>
                    </a:cubicBezTo>
                    <a:lnTo>
                      <a:pt x="36773" y="267262"/>
                    </a:lnTo>
                    <a:cubicBezTo>
                      <a:pt x="36948" y="357563"/>
                      <a:pt x="100423" y="435366"/>
                      <a:pt x="188850" y="453667"/>
                    </a:cubicBezTo>
                    <a:cubicBezTo>
                      <a:pt x="172615" y="457932"/>
                      <a:pt x="155884" y="460020"/>
                      <a:pt x="139098" y="459874"/>
                    </a:cubicBezTo>
                    <a:cubicBezTo>
                      <a:pt x="127012" y="460097"/>
                      <a:pt x="114936" y="459025"/>
                      <a:pt x="103078" y="456676"/>
                    </a:cubicBezTo>
                    <a:cubicBezTo>
                      <a:pt x="128265" y="533888"/>
                      <a:pt x="199359" y="586859"/>
                      <a:pt x="280548" y="588909"/>
                    </a:cubicBezTo>
                    <a:cubicBezTo>
                      <a:pt x="213409" y="641387"/>
                      <a:pt x="130641" y="669893"/>
                      <a:pt x="45426" y="669885"/>
                    </a:cubicBezTo>
                    <a:cubicBezTo>
                      <a:pt x="30242" y="670015"/>
                      <a:pt x="15067" y="669135"/>
                      <a:pt x="0" y="667252"/>
                    </a:cubicBezTo>
                    <a:cubicBezTo>
                      <a:pt x="86889" y="723273"/>
                      <a:pt x="188169" y="752873"/>
                      <a:pt x="291552" y="752460"/>
                    </a:cubicBezTo>
                    <a:cubicBezTo>
                      <a:pt x="640944" y="752460"/>
                      <a:pt x="831957" y="463072"/>
                      <a:pt x="831957" y="212243"/>
                    </a:cubicBezTo>
                    <a:cubicBezTo>
                      <a:pt x="831957" y="203873"/>
                      <a:pt x="831957" y="195785"/>
                      <a:pt x="831299" y="187696"/>
                    </a:cubicBezTo>
                    <a:cubicBezTo>
                      <a:pt x="868498" y="160849"/>
                      <a:pt x="900496" y="127449"/>
                      <a:pt x="925724" y="89133"/>
                    </a:cubicBezTo>
                    <a:close/>
                  </a:path>
                </a:pathLst>
              </a:custGeom>
              <a:solidFill>
                <a:srgbClr val="FFFFFF"/>
              </a:solidFill>
              <a:ln w="9400" cap="flat">
                <a:noFill/>
                <a:prstDash val="solid"/>
                <a:miter/>
              </a:ln>
            </p:spPr>
            <p:txBody>
              <a:bodyPr rtlCol="0" anchor="ctr"/>
              <a:lstStyle/>
              <a:p>
                <a:endParaRPr lang="en-US">
                  <a:solidFill>
                    <a:schemeClr val="bg1"/>
                  </a:solidFill>
                </a:endParaRPr>
              </a:p>
            </p:txBody>
          </p:sp>
        </p:grpSp>
        <p:grpSp>
          <p:nvGrpSpPr>
            <p:cNvPr id="17" name="Group 16">
              <a:extLst>
                <a:ext uri="{FF2B5EF4-FFF2-40B4-BE49-F238E27FC236}">
                  <a16:creationId xmlns:a16="http://schemas.microsoft.com/office/drawing/2014/main" id="{1DCE637A-64CE-4A1B-96D2-E42E63497F5B}"/>
                </a:ext>
              </a:extLst>
            </p:cNvPr>
            <p:cNvGrpSpPr/>
            <p:nvPr/>
          </p:nvGrpSpPr>
          <p:grpSpPr>
            <a:xfrm>
              <a:off x="5463522" y="4994206"/>
              <a:ext cx="1082018" cy="1017501"/>
              <a:chOff x="5432145" y="6365806"/>
              <a:chExt cx="1082018" cy="1017501"/>
            </a:xfrm>
          </p:grpSpPr>
          <p:sp>
            <p:nvSpPr>
              <p:cNvPr id="43" name="Rectangle: Rounded Corners 42">
                <a:extLst>
                  <a:ext uri="{FF2B5EF4-FFF2-40B4-BE49-F238E27FC236}">
                    <a16:creationId xmlns:a16="http://schemas.microsoft.com/office/drawing/2014/main" id="{85BEF9C4-7063-4D81-9B53-E1EAB81D1AF1}"/>
                  </a:ext>
                </a:extLst>
              </p:cNvPr>
              <p:cNvSpPr/>
              <p:nvPr/>
            </p:nvSpPr>
            <p:spPr>
              <a:xfrm>
                <a:off x="5432145" y="6365806"/>
                <a:ext cx="1082018" cy="1017501"/>
              </a:xfrm>
              <a:prstGeom prst="roundRect">
                <a:avLst>
                  <a:gd name="adj" fmla="val 9178"/>
                </a:avLst>
              </a:prstGeom>
              <a:solidFill>
                <a:srgbClr val="0077B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grpSp>
            <p:nvGrpSpPr>
              <p:cNvPr id="44" name="Group 43">
                <a:extLst>
                  <a:ext uri="{FF2B5EF4-FFF2-40B4-BE49-F238E27FC236}">
                    <a16:creationId xmlns:a16="http://schemas.microsoft.com/office/drawing/2014/main" id="{3108B14D-EAD4-4E78-AEA0-4A7BEA2EA7EC}"/>
                  </a:ext>
                </a:extLst>
              </p:cNvPr>
              <p:cNvGrpSpPr/>
              <p:nvPr/>
            </p:nvGrpSpPr>
            <p:grpSpPr>
              <a:xfrm>
                <a:off x="5598402" y="6475516"/>
                <a:ext cx="749504" cy="754718"/>
                <a:chOff x="6665516" y="6365083"/>
                <a:chExt cx="1051394" cy="1058710"/>
              </a:xfrm>
            </p:grpSpPr>
            <p:sp>
              <p:nvSpPr>
                <p:cNvPr id="45" name="Freeform: Shape 44">
                  <a:extLst>
                    <a:ext uri="{FF2B5EF4-FFF2-40B4-BE49-F238E27FC236}">
                      <a16:creationId xmlns:a16="http://schemas.microsoft.com/office/drawing/2014/main" id="{B61FCC31-A50F-4C77-96DA-87961905C20A}"/>
                    </a:ext>
                  </a:extLst>
                </p:cNvPr>
                <p:cNvSpPr/>
                <p:nvPr/>
              </p:nvSpPr>
              <p:spPr>
                <a:xfrm>
                  <a:off x="6665516" y="6365083"/>
                  <a:ext cx="288738" cy="288738"/>
                </a:xfrm>
                <a:custGeom>
                  <a:avLst/>
                  <a:gdLst>
                    <a:gd name="connsiteX0" fmla="*/ 288739 w 288738"/>
                    <a:gd name="connsiteY0" fmla="*/ 144369 h 288738"/>
                    <a:gd name="connsiteX1" fmla="*/ 144369 w 288738"/>
                    <a:gd name="connsiteY1" fmla="*/ 288739 h 288738"/>
                    <a:gd name="connsiteX2" fmla="*/ 0 w 288738"/>
                    <a:gd name="connsiteY2" fmla="*/ 144369 h 288738"/>
                    <a:gd name="connsiteX3" fmla="*/ 144369 w 288738"/>
                    <a:gd name="connsiteY3" fmla="*/ 0 h 288738"/>
                    <a:gd name="connsiteX4" fmla="*/ 288739 w 288738"/>
                    <a:gd name="connsiteY4" fmla="*/ 144369 h 28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38" h="288738">
                      <a:moveTo>
                        <a:pt x="288739" y="144369"/>
                      </a:moveTo>
                      <a:cubicBezTo>
                        <a:pt x="288739" y="224103"/>
                        <a:pt x="224103" y="288739"/>
                        <a:pt x="144369" y="288739"/>
                      </a:cubicBezTo>
                      <a:cubicBezTo>
                        <a:pt x="64636" y="288739"/>
                        <a:pt x="0" y="224103"/>
                        <a:pt x="0" y="144369"/>
                      </a:cubicBezTo>
                      <a:cubicBezTo>
                        <a:pt x="0" y="64636"/>
                        <a:pt x="64636" y="0"/>
                        <a:pt x="144369" y="0"/>
                      </a:cubicBezTo>
                      <a:cubicBezTo>
                        <a:pt x="224103" y="0"/>
                        <a:pt x="288739" y="64636"/>
                        <a:pt x="288739" y="144369"/>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sp>
              <p:nvSpPr>
                <p:cNvPr id="46" name="Freeform: Shape 45">
                  <a:extLst>
                    <a:ext uri="{FF2B5EF4-FFF2-40B4-BE49-F238E27FC236}">
                      <a16:creationId xmlns:a16="http://schemas.microsoft.com/office/drawing/2014/main" id="{C878F36D-E4F1-453D-AD9C-722629CD8F63}"/>
                    </a:ext>
                  </a:extLst>
                </p:cNvPr>
                <p:cNvSpPr/>
                <p:nvPr/>
              </p:nvSpPr>
              <p:spPr>
                <a:xfrm>
                  <a:off x="6697855" y="6714265"/>
                  <a:ext cx="223677" cy="709527"/>
                </a:xfrm>
                <a:custGeom>
                  <a:avLst/>
                  <a:gdLst>
                    <a:gd name="connsiteX0" fmla="*/ 223677 w 223677"/>
                    <a:gd name="connsiteY0" fmla="*/ 35804 h 709527"/>
                    <a:gd name="connsiteX1" fmla="*/ 223677 w 223677"/>
                    <a:gd name="connsiteY1" fmla="*/ 673628 h 709527"/>
                    <a:gd name="connsiteX2" fmla="*/ 188162 w 223677"/>
                    <a:gd name="connsiteY2" fmla="*/ 709527 h 709527"/>
                    <a:gd name="connsiteX3" fmla="*/ 187969 w 223677"/>
                    <a:gd name="connsiteY3" fmla="*/ 709528 h 709527"/>
                    <a:gd name="connsiteX4" fmla="*/ 35804 w 223677"/>
                    <a:gd name="connsiteY4" fmla="*/ 709528 h 709527"/>
                    <a:gd name="connsiteX5" fmla="*/ 0 w 223677"/>
                    <a:gd name="connsiteY5" fmla="*/ 673917 h 709527"/>
                    <a:gd name="connsiteX6" fmla="*/ 0 w 223677"/>
                    <a:gd name="connsiteY6" fmla="*/ 673724 h 709527"/>
                    <a:gd name="connsiteX7" fmla="*/ 0 w 223677"/>
                    <a:gd name="connsiteY7" fmla="*/ 35804 h 709527"/>
                    <a:gd name="connsiteX8" fmla="*/ 35804 w 223677"/>
                    <a:gd name="connsiteY8" fmla="*/ 0 h 709527"/>
                    <a:gd name="connsiteX9" fmla="*/ 187969 w 223677"/>
                    <a:gd name="connsiteY9" fmla="*/ 0 h 709527"/>
                    <a:gd name="connsiteX10" fmla="*/ 223677 w 223677"/>
                    <a:gd name="connsiteY10" fmla="*/ 35804 h 7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677" h="709527">
                      <a:moveTo>
                        <a:pt x="223677" y="35804"/>
                      </a:moveTo>
                      <a:lnTo>
                        <a:pt x="223677" y="673628"/>
                      </a:lnTo>
                      <a:cubicBezTo>
                        <a:pt x="223783" y="693348"/>
                        <a:pt x="207883" y="709421"/>
                        <a:pt x="188162" y="709527"/>
                      </a:cubicBezTo>
                      <a:cubicBezTo>
                        <a:pt x="188098" y="709528"/>
                        <a:pt x="188034" y="709528"/>
                        <a:pt x="187969" y="709528"/>
                      </a:cubicBezTo>
                      <a:lnTo>
                        <a:pt x="35804" y="709528"/>
                      </a:lnTo>
                      <a:cubicBezTo>
                        <a:pt x="16083" y="709581"/>
                        <a:pt x="53" y="693638"/>
                        <a:pt x="0" y="673917"/>
                      </a:cubicBezTo>
                      <a:cubicBezTo>
                        <a:pt x="0" y="673853"/>
                        <a:pt x="0" y="673789"/>
                        <a:pt x="0" y="673724"/>
                      </a:cubicBezTo>
                      <a:lnTo>
                        <a:pt x="0" y="35804"/>
                      </a:lnTo>
                      <a:cubicBezTo>
                        <a:pt x="0" y="16030"/>
                        <a:pt x="16030" y="0"/>
                        <a:pt x="35804" y="0"/>
                      </a:cubicBezTo>
                      <a:lnTo>
                        <a:pt x="187969" y="0"/>
                      </a:lnTo>
                      <a:cubicBezTo>
                        <a:pt x="207705" y="53"/>
                        <a:pt x="223677" y="16067"/>
                        <a:pt x="223677" y="35804"/>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sp>
              <p:nvSpPr>
                <p:cNvPr id="47" name="Freeform: Shape 46">
                  <a:extLst>
                    <a:ext uri="{FF2B5EF4-FFF2-40B4-BE49-F238E27FC236}">
                      <a16:creationId xmlns:a16="http://schemas.microsoft.com/office/drawing/2014/main" id="{6C7C8FE4-8B20-45C5-971F-A389C6ACB4DB}"/>
                    </a:ext>
                  </a:extLst>
                </p:cNvPr>
                <p:cNvSpPr/>
                <p:nvPr/>
              </p:nvSpPr>
              <p:spPr>
                <a:xfrm>
                  <a:off x="7022301" y="6703678"/>
                  <a:ext cx="694609" cy="720115"/>
                </a:xfrm>
                <a:custGeom>
                  <a:avLst/>
                  <a:gdLst>
                    <a:gd name="connsiteX0" fmla="*/ 694610 w 694609"/>
                    <a:gd name="connsiteY0" fmla="*/ 378440 h 720115"/>
                    <a:gd name="connsiteX1" fmla="*/ 694610 w 694609"/>
                    <a:gd name="connsiteY1" fmla="*/ 687199 h 720115"/>
                    <a:gd name="connsiteX2" fmla="*/ 661886 w 694609"/>
                    <a:gd name="connsiteY2" fmla="*/ 720115 h 720115"/>
                    <a:gd name="connsiteX3" fmla="*/ 661694 w 694609"/>
                    <a:gd name="connsiteY3" fmla="*/ 720115 h 720115"/>
                    <a:gd name="connsiteX4" fmla="*/ 498075 w 694609"/>
                    <a:gd name="connsiteY4" fmla="*/ 720115 h 720115"/>
                    <a:gd name="connsiteX5" fmla="*/ 465159 w 694609"/>
                    <a:gd name="connsiteY5" fmla="*/ 687392 h 720115"/>
                    <a:gd name="connsiteX6" fmla="*/ 465159 w 694609"/>
                    <a:gd name="connsiteY6" fmla="*/ 687199 h 720115"/>
                    <a:gd name="connsiteX7" fmla="*/ 465159 w 694609"/>
                    <a:gd name="connsiteY7" fmla="*/ 387969 h 720115"/>
                    <a:gd name="connsiteX8" fmla="*/ 348412 w 694609"/>
                    <a:gd name="connsiteY8" fmla="*/ 192396 h 720115"/>
                    <a:gd name="connsiteX9" fmla="*/ 223292 w 694609"/>
                    <a:gd name="connsiteY9" fmla="*/ 342059 h 720115"/>
                    <a:gd name="connsiteX10" fmla="*/ 223292 w 694609"/>
                    <a:gd name="connsiteY10" fmla="*/ 687199 h 720115"/>
                    <a:gd name="connsiteX11" fmla="*/ 190857 w 694609"/>
                    <a:gd name="connsiteY11" fmla="*/ 720115 h 720115"/>
                    <a:gd name="connsiteX12" fmla="*/ 32820 w 694609"/>
                    <a:gd name="connsiteY12" fmla="*/ 720115 h 720115"/>
                    <a:gd name="connsiteX13" fmla="*/ 0 w 694609"/>
                    <a:gd name="connsiteY13" fmla="*/ 687295 h 720115"/>
                    <a:gd name="connsiteX14" fmla="*/ 0 w 694609"/>
                    <a:gd name="connsiteY14" fmla="*/ 687199 h 720115"/>
                    <a:gd name="connsiteX15" fmla="*/ 0 w 694609"/>
                    <a:gd name="connsiteY15" fmla="*/ 43600 h 720115"/>
                    <a:gd name="connsiteX16" fmla="*/ 32724 w 694609"/>
                    <a:gd name="connsiteY16" fmla="*/ 10683 h 720115"/>
                    <a:gd name="connsiteX17" fmla="*/ 32820 w 694609"/>
                    <a:gd name="connsiteY17" fmla="*/ 10683 h 720115"/>
                    <a:gd name="connsiteX18" fmla="*/ 190857 w 694609"/>
                    <a:gd name="connsiteY18" fmla="*/ 10683 h 720115"/>
                    <a:gd name="connsiteX19" fmla="*/ 223773 w 694609"/>
                    <a:gd name="connsiteY19" fmla="*/ 43600 h 720115"/>
                    <a:gd name="connsiteX20" fmla="*/ 223773 w 694609"/>
                    <a:gd name="connsiteY20" fmla="*/ 99230 h 720115"/>
                    <a:gd name="connsiteX21" fmla="*/ 434552 w 694609"/>
                    <a:gd name="connsiteY21" fmla="*/ 0 h 720115"/>
                    <a:gd name="connsiteX22" fmla="*/ 694610 w 694609"/>
                    <a:gd name="connsiteY22" fmla="*/ 378440 h 72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4609" h="720115">
                      <a:moveTo>
                        <a:pt x="694610" y="378440"/>
                      </a:moveTo>
                      <a:lnTo>
                        <a:pt x="694610" y="687199"/>
                      </a:lnTo>
                      <a:cubicBezTo>
                        <a:pt x="694663" y="705325"/>
                        <a:pt x="680012" y="720062"/>
                        <a:pt x="661886" y="720115"/>
                      </a:cubicBezTo>
                      <a:cubicBezTo>
                        <a:pt x="661822" y="720115"/>
                        <a:pt x="661758" y="720115"/>
                        <a:pt x="661694" y="720115"/>
                      </a:cubicBezTo>
                      <a:lnTo>
                        <a:pt x="498075" y="720115"/>
                      </a:lnTo>
                      <a:cubicBezTo>
                        <a:pt x="479949" y="720168"/>
                        <a:pt x="465212" y="705517"/>
                        <a:pt x="465159" y="687392"/>
                      </a:cubicBezTo>
                      <a:cubicBezTo>
                        <a:pt x="465158" y="687327"/>
                        <a:pt x="465158" y="687263"/>
                        <a:pt x="465159" y="687199"/>
                      </a:cubicBezTo>
                      <a:lnTo>
                        <a:pt x="465159" y="387969"/>
                      </a:lnTo>
                      <a:cubicBezTo>
                        <a:pt x="465159" y="343311"/>
                        <a:pt x="478248" y="192396"/>
                        <a:pt x="348412" y="192396"/>
                      </a:cubicBezTo>
                      <a:cubicBezTo>
                        <a:pt x="247834" y="192396"/>
                        <a:pt x="227334" y="295669"/>
                        <a:pt x="223292" y="342059"/>
                      </a:cubicBezTo>
                      <a:lnTo>
                        <a:pt x="223292" y="687199"/>
                      </a:lnTo>
                      <a:cubicBezTo>
                        <a:pt x="223293" y="705192"/>
                        <a:pt x="208847" y="719852"/>
                        <a:pt x="190857" y="720115"/>
                      </a:cubicBezTo>
                      <a:lnTo>
                        <a:pt x="32820" y="720115"/>
                      </a:lnTo>
                      <a:cubicBezTo>
                        <a:pt x="14694" y="720115"/>
                        <a:pt x="0" y="705421"/>
                        <a:pt x="0" y="687295"/>
                      </a:cubicBezTo>
                      <a:cubicBezTo>
                        <a:pt x="0" y="687263"/>
                        <a:pt x="0" y="687231"/>
                        <a:pt x="0" y="687199"/>
                      </a:cubicBezTo>
                      <a:lnTo>
                        <a:pt x="0" y="43600"/>
                      </a:lnTo>
                      <a:cubicBezTo>
                        <a:pt x="-53" y="25474"/>
                        <a:pt x="14598" y="10737"/>
                        <a:pt x="32724" y="10683"/>
                      </a:cubicBezTo>
                      <a:cubicBezTo>
                        <a:pt x="32756" y="10683"/>
                        <a:pt x="32788" y="10683"/>
                        <a:pt x="32820" y="10683"/>
                      </a:cubicBezTo>
                      <a:lnTo>
                        <a:pt x="190857" y="10683"/>
                      </a:lnTo>
                      <a:cubicBezTo>
                        <a:pt x="209036" y="10683"/>
                        <a:pt x="223773" y="25420"/>
                        <a:pt x="223773" y="43600"/>
                      </a:cubicBezTo>
                      <a:lnTo>
                        <a:pt x="223773" y="99230"/>
                      </a:lnTo>
                      <a:cubicBezTo>
                        <a:pt x="261116" y="43215"/>
                        <a:pt x="316458" y="0"/>
                        <a:pt x="434552" y="0"/>
                      </a:cubicBezTo>
                      <a:cubicBezTo>
                        <a:pt x="696150" y="0"/>
                        <a:pt x="694610" y="244273"/>
                        <a:pt x="694610" y="378440"/>
                      </a:cubicBezTo>
                      <a:close/>
                    </a:path>
                  </a:pathLst>
                </a:custGeom>
                <a:solidFill>
                  <a:srgbClr val="FFFFFF"/>
                </a:solidFill>
                <a:ln w="9579" cap="flat">
                  <a:noFill/>
                  <a:prstDash val="solid"/>
                  <a:miter/>
                </a:ln>
              </p:spPr>
              <p:txBody>
                <a:bodyPr rtlCol="0" anchor="ctr"/>
                <a:lstStyle/>
                <a:p>
                  <a:endParaRPr lang="en-US">
                    <a:solidFill>
                      <a:schemeClr val="bg1"/>
                    </a:solidFill>
                  </a:endParaRPr>
                </a:p>
              </p:txBody>
            </p:sp>
          </p:grpSp>
        </p:grpSp>
        <p:grpSp>
          <p:nvGrpSpPr>
            <p:cNvPr id="18" name="Group 17">
              <a:extLst>
                <a:ext uri="{FF2B5EF4-FFF2-40B4-BE49-F238E27FC236}">
                  <a16:creationId xmlns:a16="http://schemas.microsoft.com/office/drawing/2014/main" id="{641E1631-34C1-42F5-ABAD-5BE8D8389DA3}"/>
                </a:ext>
              </a:extLst>
            </p:cNvPr>
            <p:cNvGrpSpPr/>
            <p:nvPr/>
          </p:nvGrpSpPr>
          <p:grpSpPr>
            <a:xfrm>
              <a:off x="6690006" y="4994206"/>
              <a:ext cx="1082018" cy="1017501"/>
              <a:chOff x="6627252" y="6365806"/>
              <a:chExt cx="1082018" cy="1017501"/>
            </a:xfrm>
          </p:grpSpPr>
          <p:sp>
            <p:nvSpPr>
              <p:cNvPr id="41" name="Rectangle: Rounded Corners 40">
                <a:extLst>
                  <a:ext uri="{FF2B5EF4-FFF2-40B4-BE49-F238E27FC236}">
                    <a16:creationId xmlns:a16="http://schemas.microsoft.com/office/drawing/2014/main" id="{851041B1-E633-4A45-869C-7F026D4DDEB9}"/>
                  </a:ext>
                </a:extLst>
              </p:cNvPr>
              <p:cNvSpPr/>
              <p:nvPr/>
            </p:nvSpPr>
            <p:spPr>
              <a:xfrm>
                <a:off x="6627252" y="6365806"/>
                <a:ext cx="1082018" cy="1017501"/>
              </a:xfrm>
              <a:prstGeom prst="roundRect">
                <a:avLst>
                  <a:gd name="adj" fmla="val 9178"/>
                </a:avLst>
              </a:prstGeom>
              <a:solidFill>
                <a:srgbClr val="47599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42" name="Graphic 63">
                <a:extLst>
                  <a:ext uri="{FF2B5EF4-FFF2-40B4-BE49-F238E27FC236}">
                    <a16:creationId xmlns:a16="http://schemas.microsoft.com/office/drawing/2014/main" id="{2A55D250-6178-4326-8913-56D39BA79CE5}"/>
                  </a:ext>
                </a:extLst>
              </p:cNvPr>
              <p:cNvSpPr/>
              <p:nvPr/>
            </p:nvSpPr>
            <p:spPr>
              <a:xfrm>
                <a:off x="6940067" y="6470607"/>
                <a:ext cx="456388" cy="912700"/>
              </a:xfrm>
              <a:custGeom>
                <a:avLst/>
                <a:gdLst>
                  <a:gd name="connsiteX0" fmla="*/ 1993392 w 2438603"/>
                  <a:gd name="connsiteY0" fmla="*/ 809752 h 4876800"/>
                  <a:gd name="connsiteX1" fmla="*/ 2438603 w 2438603"/>
                  <a:gd name="connsiteY1" fmla="*/ 809752 h 4876800"/>
                  <a:gd name="connsiteX2" fmla="*/ 2438603 w 2438603"/>
                  <a:gd name="connsiteY2" fmla="*/ 34341 h 4876800"/>
                  <a:gd name="connsiteX3" fmla="*/ 1789989 w 2438603"/>
                  <a:gd name="connsiteY3" fmla="*/ 0 h 4876800"/>
                  <a:gd name="connsiteX4" fmla="*/ 708355 w 2438603"/>
                  <a:gd name="connsiteY4" fmla="*/ 1145845 h 4876800"/>
                  <a:gd name="connsiteX5" fmla="*/ 708355 w 2438603"/>
                  <a:gd name="connsiteY5" fmla="*/ 1828800 h 4876800"/>
                  <a:gd name="connsiteX6" fmla="*/ 0 w 2438603"/>
                  <a:gd name="connsiteY6" fmla="*/ 1828800 h 4876800"/>
                  <a:gd name="connsiteX7" fmla="*/ 0 w 2438603"/>
                  <a:gd name="connsiteY7" fmla="*/ 2695651 h 4876800"/>
                  <a:gd name="connsiteX8" fmla="*/ 708355 w 2438603"/>
                  <a:gd name="connsiteY8" fmla="*/ 2695651 h 4876800"/>
                  <a:gd name="connsiteX9" fmla="*/ 708355 w 2438603"/>
                  <a:gd name="connsiteY9" fmla="*/ 4876800 h 4876800"/>
                  <a:gd name="connsiteX10" fmla="*/ 1576832 w 2438603"/>
                  <a:gd name="connsiteY10" fmla="*/ 4876800 h 4876800"/>
                  <a:gd name="connsiteX11" fmla="*/ 1576832 w 2438603"/>
                  <a:gd name="connsiteY11" fmla="*/ 2695855 h 4876800"/>
                  <a:gd name="connsiteX12" fmla="*/ 2256536 w 2438603"/>
                  <a:gd name="connsiteY12" fmla="*/ 2695855 h 4876800"/>
                  <a:gd name="connsiteX13" fmla="*/ 2364435 w 2438603"/>
                  <a:gd name="connsiteY13" fmla="*/ 1829003 h 4876800"/>
                  <a:gd name="connsiteX14" fmla="*/ 1576629 w 2438603"/>
                  <a:gd name="connsiteY14" fmla="*/ 1829003 h 4876800"/>
                  <a:gd name="connsiteX15" fmla="*/ 1576629 w 2438603"/>
                  <a:gd name="connsiteY15" fmla="*/ 1231798 h 4876800"/>
                  <a:gd name="connsiteX16" fmla="*/ 1993392 w 2438603"/>
                  <a:gd name="connsiteY16" fmla="*/ 809752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8603" h="4876800">
                    <a:moveTo>
                      <a:pt x="1993392" y="809752"/>
                    </a:moveTo>
                    <a:lnTo>
                      <a:pt x="2438603" y="809752"/>
                    </a:lnTo>
                    <a:lnTo>
                      <a:pt x="2438603" y="34341"/>
                    </a:lnTo>
                    <a:cubicBezTo>
                      <a:pt x="2361794" y="23774"/>
                      <a:pt x="2097634" y="0"/>
                      <a:pt x="1789989" y="0"/>
                    </a:cubicBezTo>
                    <a:cubicBezTo>
                      <a:pt x="1148080" y="0"/>
                      <a:pt x="708355" y="403758"/>
                      <a:pt x="708355" y="1145845"/>
                    </a:cubicBezTo>
                    <a:lnTo>
                      <a:pt x="708355" y="1828800"/>
                    </a:lnTo>
                    <a:lnTo>
                      <a:pt x="0" y="1828800"/>
                    </a:lnTo>
                    <a:lnTo>
                      <a:pt x="0" y="2695651"/>
                    </a:lnTo>
                    <a:lnTo>
                      <a:pt x="708355" y="2695651"/>
                    </a:lnTo>
                    <a:lnTo>
                      <a:pt x="708355" y="4876800"/>
                    </a:lnTo>
                    <a:lnTo>
                      <a:pt x="1576832" y="4876800"/>
                    </a:lnTo>
                    <a:lnTo>
                      <a:pt x="1576832" y="2695855"/>
                    </a:lnTo>
                    <a:lnTo>
                      <a:pt x="2256536" y="2695855"/>
                    </a:lnTo>
                    <a:lnTo>
                      <a:pt x="2364435" y="1829003"/>
                    </a:lnTo>
                    <a:lnTo>
                      <a:pt x="1576629" y="1829003"/>
                    </a:lnTo>
                    <a:lnTo>
                      <a:pt x="1576629" y="1231798"/>
                    </a:lnTo>
                    <a:cubicBezTo>
                      <a:pt x="1576832" y="981253"/>
                      <a:pt x="1644295" y="809752"/>
                      <a:pt x="1993392" y="809752"/>
                    </a:cubicBezTo>
                    <a:close/>
                  </a:path>
                </a:pathLst>
              </a:custGeom>
              <a:solidFill>
                <a:schemeClr val="bg1"/>
              </a:solidFill>
              <a:ln w="203200" cap="flat">
                <a:noFill/>
                <a:prstDash val="solid"/>
                <a:miter/>
              </a:ln>
            </p:spPr>
            <p:txBody>
              <a:bodyPr rtlCol="0" anchor="ctr"/>
              <a:lstStyle/>
              <a:p>
                <a:endParaRPr lang="en-US">
                  <a:solidFill>
                    <a:schemeClr val="bg1"/>
                  </a:solidFill>
                </a:endParaRPr>
              </a:p>
            </p:txBody>
          </p:sp>
        </p:grpSp>
        <p:grpSp>
          <p:nvGrpSpPr>
            <p:cNvPr id="31" name="Group 30">
              <a:extLst>
                <a:ext uri="{FF2B5EF4-FFF2-40B4-BE49-F238E27FC236}">
                  <a16:creationId xmlns:a16="http://schemas.microsoft.com/office/drawing/2014/main" id="{E92CCB2E-AC6A-49D0-A9E7-926A444F0089}"/>
                </a:ext>
              </a:extLst>
            </p:cNvPr>
            <p:cNvGrpSpPr/>
            <p:nvPr/>
          </p:nvGrpSpPr>
          <p:grpSpPr>
            <a:xfrm>
              <a:off x="7916490" y="4994206"/>
              <a:ext cx="1082018" cy="1017501"/>
              <a:chOff x="7885113" y="6365806"/>
              <a:chExt cx="1082018" cy="1017501"/>
            </a:xfrm>
          </p:grpSpPr>
          <p:sp>
            <p:nvSpPr>
              <p:cNvPr id="36" name="Rectangle: Rounded Corners 35">
                <a:extLst>
                  <a:ext uri="{FF2B5EF4-FFF2-40B4-BE49-F238E27FC236}">
                    <a16:creationId xmlns:a16="http://schemas.microsoft.com/office/drawing/2014/main" id="{3E64AC6E-BD9A-4E87-BD02-2FD9EF3C30FC}"/>
                  </a:ext>
                </a:extLst>
              </p:cNvPr>
              <p:cNvSpPr/>
              <p:nvPr/>
            </p:nvSpPr>
            <p:spPr>
              <a:xfrm>
                <a:off x="7885113" y="6365806"/>
                <a:ext cx="1082018" cy="1017501"/>
              </a:xfrm>
              <a:prstGeom prst="roundRect">
                <a:avLst>
                  <a:gd name="adj" fmla="val 9178"/>
                </a:avLst>
              </a:prstGeom>
              <a:gradFill flip="none" rotWithShape="1">
                <a:gsLst>
                  <a:gs pos="100000">
                    <a:srgbClr val="7D39AF"/>
                  </a:gs>
                  <a:gs pos="0">
                    <a:srgbClr val="F9D801"/>
                  </a:gs>
                  <a:gs pos="50000">
                    <a:srgbClr val="F807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grpSp>
            <p:nvGrpSpPr>
              <p:cNvPr id="37" name="Group 36">
                <a:extLst>
                  <a:ext uri="{FF2B5EF4-FFF2-40B4-BE49-F238E27FC236}">
                    <a16:creationId xmlns:a16="http://schemas.microsoft.com/office/drawing/2014/main" id="{594A38B9-F3F8-497B-82E1-BCDC4BD583FD}"/>
                  </a:ext>
                </a:extLst>
              </p:cNvPr>
              <p:cNvGrpSpPr/>
              <p:nvPr/>
            </p:nvGrpSpPr>
            <p:grpSpPr>
              <a:xfrm>
                <a:off x="8022173" y="6470608"/>
                <a:ext cx="807900" cy="807898"/>
                <a:chOff x="9909596" y="4397992"/>
                <a:chExt cx="797092" cy="797092"/>
              </a:xfrm>
            </p:grpSpPr>
            <p:sp>
              <p:nvSpPr>
                <p:cNvPr id="38" name="Freeform: Shape 37">
                  <a:extLst>
                    <a:ext uri="{FF2B5EF4-FFF2-40B4-BE49-F238E27FC236}">
                      <a16:creationId xmlns:a16="http://schemas.microsoft.com/office/drawing/2014/main" id="{5289DA65-A87E-4D19-B964-FA50B4457505}"/>
                    </a:ext>
                  </a:extLst>
                </p:cNvPr>
                <p:cNvSpPr/>
                <p:nvPr/>
              </p:nvSpPr>
              <p:spPr>
                <a:xfrm>
                  <a:off x="9909596" y="4397992"/>
                  <a:ext cx="797092" cy="797092"/>
                </a:xfrm>
                <a:custGeom>
                  <a:avLst/>
                  <a:gdLst>
                    <a:gd name="connsiteX0" fmla="*/ 577892 w 797092"/>
                    <a:gd name="connsiteY0" fmla="*/ 0 h 797092"/>
                    <a:gd name="connsiteX1" fmla="*/ 219200 w 797092"/>
                    <a:gd name="connsiteY1" fmla="*/ 0 h 797092"/>
                    <a:gd name="connsiteX2" fmla="*/ 0 w 797092"/>
                    <a:gd name="connsiteY2" fmla="*/ 219200 h 797092"/>
                    <a:gd name="connsiteX3" fmla="*/ 0 w 797092"/>
                    <a:gd name="connsiteY3" fmla="*/ 577892 h 797092"/>
                    <a:gd name="connsiteX4" fmla="*/ 219200 w 797092"/>
                    <a:gd name="connsiteY4" fmla="*/ 797092 h 797092"/>
                    <a:gd name="connsiteX5" fmla="*/ 577892 w 797092"/>
                    <a:gd name="connsiteY5" fmla="*/ 797092 h 797092"/>
                    <a:gd name="connsiteX6" fmla="*/ 797092 w 797092"/>
                    <a:gd name="connsiteY6" fmla="*/ 577892 h 797092"/>
                    <a:gd name="connsiteX7" fmla="*/ 797092 w 797092"/>
                    <a:gd name="connsiteY7" fmla="*/ 219200 h 797092"/>
                    <a:gd name="connsiteX8" fmla="*/ 577892 w 797092"/>
                    <a:gd name="connsiteY8" fmla="*/ 0 h 797092"/>
                    <a:gd name="connsiteX9" fmla="*/ 727347 w 797092"/>
                    <a:gd name="connsiteY9" fmla="*/ 546407 h 797092"/>
                    <a:gd name="connsiteX10" fmla="*/ 546407 w 797092"/>
                    <a:gd name="connsiteY10" fmla="*/ 727347 h 797092"/>
                    <a:gd name="connsiteX11" fmla="*/ 250685 w 797092"/>
                    <a:gd name="connsiteY11" fmla="*/ 727347 h 797092"/>
                    <a:gd name="connsiteX12" fmla="*/ 69746 w 797092"/>
                    <a:gd name="connsiteY12" fmla="*/ 546407 h 797092"/>
                    <a:gd name="connsiteX13" fmla="*/ 69746 w 797092"/>
                    <a:gd name="connsiteY13" fmla="*/ 250685 h 797092"/>
                    <a:gd name="connsiteX14" fmla="*/ 250685 w 797092"/>
                    <a:gd name="connsiteY14" fmla="*/ 69746 h 797092"/>
                    <a:gd name="connsiteX15" fmla="*/ 546407 w 797092"/>
                    <a:gd name="connsiteY15" fmla="*/ 69746 h 797092"/>
                    <a:gd name="connsiteX16" fmla="*/ 727347 w 797092"/>
                    <a:gd name="connsiteY16" fmla="*/ 250685 h 79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092" h="797092">
                      <a:moveTo>
                        <a:pt x="577892" y="0"/>
                      </a:moveTo>
                      <a:lnTo>
                        <a:pt x="219200" y="0"/>
                      </a:lnTo>
                      <a:cubicBezTo>
                        <a:pt x="98139" y="0"/>
                        <a:pt x="0" y="98139"/>
                        <a:pt x="0" y="219200"/>
                      </a:cubicBezTo>
                      <a:lnTo>
                        <a:pt x="0" y="577892"/>
                      </a:lnTo>
                      <a:cubicBezTo>
                        <a:pt x="0" y="698953"/>
                        <a:pt x="98139" y="797092"/>
                        <a:pt x="219200" y="797092"/>
                      </a:cubicBezTo>
                      <a:lnTo>
                        <a:pt x="577892" y="797092"/>
                      </a:lnTo>
                      <a:cubicBezTo>
                        <a:pt x="698953" y="797092"/>
                        <a:pt x="797092" y="698953"/>
                        <a:pt x="797092" y="577892"/>
                      </a:cubicBezTo>
                      <a:lnTo>
                        <a:pt x="797092" y="219200"/>
                      </a:lnTo>
                      <a:cubicBezTo>
                        <a:pt x="797092" y="98139"/>
                        <a:pt x="698953" y="0"/>
                        <a:pt x="577892" y="0"/>
                      </a:cubicBezTo>
                      <a:close/>
                      <a:moveTo>
                        <a:pt x="727347" y="546407"/>
                      </a:moveTo>
                      <a:cubicBezTo>
                        <a:pt x="727347" y="646337"/>
                        <a:pt x="646337" y="727347"/>
                        <a:pt x="546407" y="727347"/>
                      </a:cubicBezTo>
                      <a:lnTo>
                        <a:pt x="250685" y="727347"/>
                      </a:lnTo>
                      <a:cubicBezTo>
                        <a:pt x="150755" y="727347"/>
                        <a:pt x="69746" y="646337"/>
                        <a:pt x="69746" y="546407"/>
                      </a:cubicBezTo>
                      <a:lnTo>
                        <a:pt x="69746" y="250685"/>
                      </a:lnTo>
                      <a:cubicBezTo>
                        <a:pt x="69746" y="150755"/>
                        <a:pt x="150755" y="69746"/>
                        <a:pt x="250685" y="69746"/>
                      </a:cubicBezTo>
                      <a:lnTo>
                        <a:pt x="546407" y="69746"/>
                      </a:lnTo>
                      <a:cubicBezTo>
                        <a:pt x="646337" y="69746"/>
                        <a:pt x="727347" y="150755"/>
                        <a:pt x="727347" y="250685"/>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sp>
              <p:nvSpPr>
                <p:cNvPr id="39" name="Freeform: Shape 38">
                  <a:extLst>
                    <a:ext uri="{FF2B5EF4-FFF2-40B4-BE49-F238E27FC236}">
                      <a16:creationId xmlns:a16="http://schemas.microsoft.com/office/drawing/2014/main" id="{36FAFF0E-4604-46D2-BD7A-4C9EA4FDF4F1}"/>
                    </a:ext>
                  </a:extLst>
                </p:cNvPr>
                <p:cNvSpPr/>
                <p:nvPr/>
              </p:nvSpPr>
              <p:spPr>
                <a:xfrm>
                  <a:off x="10105077" y="4590589"/>
                  <a:ext cx="405680" cy="411300"/>
                </a:xfrm>
                <a:custGeom>
                  <a:avLst/>
                  <a:gdLst>
                    <a:gd name="connsiteX0" fmla="*/ 348434 w 405680"/>
                    <a:gd name="connsiteY0" fmla="*/ 62074 h 411300"/>
                    <a:gd name="connsiteX1" fmla="*/ 346541 w 405680"/>
                    <a:gd name="connsiteY1" fmla="*/ 60180 h 411300"/>
                    <a:gd name="connsiteX2" fmla="*/ 344947 w 405680"/>
                    <a:gd name="connsiteY2" fmla="*/ 58586 h 411300"/>
                    <a:gd name="connsiteX3" fmla="*/ 203065 w 405680"/>
                    <a:gd name="connsiteY3" fmla="*/ 0 h 411300"/>
                    <a:gd name="connsiteX4" fmla="*/ 5 w 405680"/>
                    <a:gd name="connsiteY4" fmla="*/ 205839 h 411300"/>
                    <a:gd name="connsiteX5" fmla="*/ 6 w 405680"/>
                    <a:gd name="connsiteY5" fmla="*/ 205949 h 411300"/>
                    <a:gd name="connsiteX6" fmla="*/ 59787 w 405680"/>
                    <a:gd name="connsiteY6" fmla="*/ 351518 h 411300"/>
                    <a:gd name="connsiteX7" fmla="*/ 203463 w 405680"/>
                    <a:gd name="connsiteY7" fmla="*/ 411300 h 411300"/>
                    <a:gd name="connsiteX8" fmla="*/ 405634 w 405680"/>
                    <a:gd name="connsiteY8" fmla="*/ 200468 h 411300"/>
                    <a:gd name="connsiteX9" fmla="*/ 348435 w 405680"/>
                    <a:gd name="connsiteY9" fmla="*/ 62074 h 411300"/>
                    <a:gd name="connsiteX10" fmla="*/ 203065 w 405680"/>
                    <a:gd name="connsiteY10" fmla="*/ 341056 h 411300"/>
                    <a:gd name="connsiteX11" fmla="*/ 66078 w 405680"/>
                    <a:gd name="connsiteY11" fmla="*/ 207855 h 411300"/>
                    <a:gd name="connsiteX12" fmla="*/ 199279 w 405680"/>
                    <a:gd name="connsiteY12" fmla="*/ 70868 h 411300"/>
                    <a:gd name="connsiteX13" fmla="*/ 336266 w 405680"/>
                    <a:gd name="connsiteY13" fmla="*/ 204069 h 411300"/>
                    <a:gd name="connsiteX14" fmla="*/ 336279 w 405680"/>
                    <a:gd name="connsiteY14" fmla="*/ 205949 h 411300"/>
                    <a:gd name="connsiteX15" fmla="*/ 203171 w 405680"/>
                    <a:gd name="connsiteY15" fmla="*/ 341055 h 411300"/>
                    <a:gd name="connsiteX16" fmla="*/ 203065 w 405680"/>
                    <a:gd name="connsiteY16" fmla="*/ 341056 h 4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680" h="411300">
                      <a:moveTo>
                        <a:pt x="348434" y="62074"/>
                      </a:moveTo>
                      <a:lnTo>
                        <a:pt x="346541" y="60180"/>
                      </a:lnTo>
                      <a:lnTo>
                        <a:pt x="344947" y="58586"/>
                      </a:lnTo>
                      <a:cubicBezTo>
                        <a:pt x="307274" y="21044"/>
                        <a:pt x="256250" y="-25"/>
                        <a:pt x="203065" y="0"/>
                      </a:cubicBezTo>
                      <a:cubicBezTo>
                        <a:pt x="90151" y="767"/>
                        <a:pt x="-763" y="92925"/>
                        <a:pt x="5" y="205839"/>
                      </a:cubicBezTo>
                      <a:cubicBezTo>
                        <a:pt x="5" y="205876"/>
                        <a:pt x="5" y="205912"/>
                        <a:pt x="6" y="205949"/>
                      </a:cubicBezTo>
                      <a:cubicBezTo>
                        <a:pt x="-35" y="260455"/>
                        <a:pt x="21450" y="312772"/>
                        <a:pt x="59787" y="351518"/>
                      </a:cubicBezTo>
                      <a:cubicBezTo>
                        <a:pt x="97721" y="389912"/>
                        <a:pt x="149491" y="411453"/>
                        <a:pt x="203463" y="411300"/>
                      </a:cubicBezTo>
                      <a:cubicBezTo>
                        <a:pt x="317511" y="408908"/>
                        <a:pt x="408025" y="314515"/>
                        <a:pt x="405634" y="200468"/>
                      </a:cubicBezTo>
                      <a:cubicBezTo>
                        <a:pt x="404550" y="148805"/>
                        <a:pt x="384141" y="99426"/>
                        <a:pt x="348435" y="62074"/>
                      </a:cubicBezTo>
                      <a:close/>
                      <a:moveTo>
                        <a:pt x="203065" y="341056"/>
                      </a:moveTo>
                      <a:cubicBezTo>
                        <a:pt x="128455" y="342101"/>
                        <a:pt x="67123" y="282465"/>
                        <a:pt x="66078" y="207855"/>
                      </a:cubicBezTo>
                      <a:cubicBezTo>
                        <a:pt x="65032" y="133245"/>
                        <a:pt x="124668" y="71914"/>
                        <a:pt x="199279" y="70868"/>
                      </a:cubicBezTo>
                      <a:cubicBezTo>
                        <a:pt x="273889" y="69823"/>
                        <a:pt x="335220" y="129459"/>
                        <a:pt x="336266" y="204069"/>
                      </a:cubicBezTo>
                      <a:cubicBezTo>
                        <a:pt x="336274" y="204696"/>
                        <a:pt x="336279" y="205322"/>
                        <a:pt x="336279" y="205949"/>
                      </a:cubicBezTo>
                      <a:cubicBezTo>
                        <a:pt x="336831" y="280014"/>
                        <a:pt x="277236" y="340503"/>
                        <a:pt x="203171" y="341055"/>
                      </a:cubicBezTo>
                      <a:cubicBezTo>
                        <a:pt x="203136" y="341055"/>
                        <a:pt x="203100" y="341056"/>
                        <a:pt x="203065" y="341056"/>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sp>
              <p:nvSpPr>
                <p:cNvPr id="40" name="Freeform: Shape 39">
                  <a:extLst>
                    <a:ext uri="{FF2B5EF4-FFF2-40B4-BE49-F238E27FC236}">
                      <a16:creationId xmlns:a16="http://schemas.microsoft.com/office/drawing/2014/main" id="{7EF53252-F6A2-48F1-97BE-518753DDD79D}"/>
                    </a:ext>
                  </a:extLst>
                </p:cNvPr>
                <p:cNvSpPr/>
                <p:nvPr/>
              </p:nvSpPr>
              <p:spPr>
                <a:xfrm>
                  <a:off x="10474946" y="4532302"/>
                  <a:ext cx="96537" cy="97843"/>
                </a:xfrm>
                <a:custGeom>
                  <a:avLst/>
                  <a:gdLst>
                    <a:gd name="connsiteX0" fmla="*/ 96536 w 96537"/>
                    <a:gd name="connsiteY0" fmla="*/ 48822 h 97843"/>
                    <a:gd name="connsiteX1" fmla="*/ 48314 w 96537"/>
                    <a:gd name="connsiteY1" fmla="*/ 97842 h 97843"/>
                    <a:gd name="connsiteX2" fmla="*/ 48212 w 96537"/>
                    <a:gd name="connsiteY2" fmla="*/ 97843 h 97843"/>
                    <a:gd name="connsiteX3" fmla="*/ 14136 w 96537"/>
                    <a:gd name="connsiteY3" fmla="*/ 83595 h 97843"/>
                    <a:gd name="connsiteX4" fmla="*/ 14640 w 96537"/>
                    <a:gd name="connsiteY4" fmla="*/ 14130 h 97843"/>
                    <a:gd name="connsiteX5" fmla="*/ 48312 w 96537"/>
                    <a:gd name="connsiteY5" fmla="*/ 0 h 97843"/>
                    <a:gd name="connsiteX6" fmla="*/ 79099 w 96537"/>
                    <a:gd name="connsiteY6" fmla="*/ 11159 h 97843"/>
                    <a:gd name="connsiteX7" fmla="*/ 80096 w 96537"/>
                    <a:gd name="connsiteY7" fmla="*/ 12156 h 97843"/>
                    <a:gd name="connsiteX8" fmla="*/ 84480 w 96537"/>
                    <a:gd name="connsiteY8" fmla="*/ 16540 h 97843"/>
                    <a:gd name="connsiteX9" fmla="*/ 85576 w 96537"/>
                    <a:gd name="connsiteY9" fmla="*/ 17735 h 97843"/>
                    <a:gd name="connsiteX10" fmla="*/ 96536 w 96537"/>
                    <a:gd name="connsiteY10" fmla="*/ 48822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37" h="97843">
                      <a:moveTo>
                        <a:pt x="96536" y="48822"/>
                      </a:moveTo>
                      <a:cubicBezTo>
                        <a:pt x="96756" y="75675"/>
                        <a:pt x="75167" y="97622"/>
                        <a:pt x="48314" y="97842"/>
                      </a:cubicBezTo>
                      <a:cubicBezTo>
                        <a:pt x="48280" y="97843"/>
                        <a:pt x="48246" y="97843"/>
                        <a:pt x="48212" y="97843"/>
                      </a:cubicBezTo>
                      <a:cubicBezTo>
                        <a:pt x="35406" y="97837"/>
                        <a:pt x="23135" y="92706"/>
                        <a:pt x="14136" y="83595"/>
                      </a:cubicBezTo>
                      <a:cubicBezTo>
                        <a:pt x="-4907" y="64274"/>
                        <a:pt x="-4682" y="33173"/>
                        <a:pt x="14640" y="14130"/>
                      </a:cubicBezTo>
                      <a:cubicBezTo>
                        <a:pt x="23631" y="5268"/>
                        <a:pt x="35689" y="208"/>
                        <a:pt x="48312" y="0"/>
                      </a:cubicBezTo>
                      <a:cubicBezTo>
                        <a:pt x="59565" y="-2"/>
                        <a:pt x="70461" y="3947"/>
                        <a:pt x="79099" y="11159"/>
                      </a:cubicBezTo>
                      <a:lnTo>
                        <a:pt x="80096" y="12156"/>
                      </a:lnTo>
                      <a:cubicBezTo>
                        <a:pt x="81703" y="13464"/>
                        <a:pt x="83172" y="14933"/>
                        <a:pt x="84480" y="16540"/>
                      </a:cubicBezTo>
                      <a:lnTo>
                        <a:pt x="85576" y="17735"/>
                      </a:lnTo>
                      <a:cubicBezTo>
                        <a:pt x="92708" y="26522"/>
                        <a:pt x="96580" y="37505"/>
                        <a:pt x="96536" y="48822"/>
                      </a:cubicBezTo>
                      <a:close/>
                    </a:path>
                  </a:pathLst>
                </a:custGeom>
                <a:solidFill>
                  <a:srgbClr val="FFFFFF"/>
                </a:solidFill>
                <a:ln w="9964" cap="flat">
                  <a:noFill/>
                  <a:prstDash val="solid"/>
                  <a:miter/>
                </a:ln>
              </p:spPr>
              <p:txBody>
                <a:bodyPr rtlCol="0" anchor="ctr"/>
                <a:lstStyle/>
                <a:p>
                  <a:endParaRPr lang="en-US">
                    <a:solidFill>
                      <a:schemeClr val="bg1"/>
                    </a:solidFill>
                  </a:endParaRPr>
                </a:p>
              </p:txBody>
            </p:sp>
          </p:grpSp>
        </p:grpSp>
        <p:grpSp>
          <p:nvGrpSpPr>
            <p:cNvPr id="32" name="Group 31">
              <a:extLst>
                <a:ext uri="{FF2B5EF4-FFF2-40B4-BE49-F238E27FC236}">
                  <a16:creationId xmlns:a16="http://schemas.microsoft.com/office/drawing/2014/main" id="{9482F3E6-0859-4630-BC1E-DF707B662524}"/>
                </a:ext>
              </a:extLst>
            </p:cNvPr>
            <p:cNvGrpSpPr/>
            <p:nvPr/>
          </p:nvGrpSpPr>
          <p:grpSpPr>
            <a:xfrm>
              <a:off x="9142974" y="4994206"/>
              <a:ext cx="1082018" cy="1017501"/>
              <a:chOff x="9142974" y="6365806"/>
              <a:chExt cx="1082018" cy="1017501"/>
            </a:xfrm>
          </p:grpSpPr>
          <p:sp>
            <p:nvSpPr>
              <p:cNvPr id="33" name="Rectangle: Rounded Corners 32">
                <a:extLst>
                  <a:ext uri="{FF2B5EF4-FFF2-40B4-BE49-F238E27FC236}">
                    <a16:creationId xmlns:a16="http://schemas.microsoft.com/office/drawing/2014/main" id="{E508B711-8948-4B79-863E-82C6917C65CE}"/>
                  </a:ext>
                </a:extLst>
              </p:cNvPr>
              <p:cNvSpPr/>
              <p:nvPr/>
            </p:nvSpPr>
            <p:spPr>
              <a:xfrm>
                <a:off x="9142974" y="6365806"/>
                <a:ext cx="1082018" cy="1017501"/>
              </a:xfrm>
              <a:prstGeom prst="roundRect">
                <a:avLst>
                  <a:gd name="adj" fmla="val 9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a:solidFill>
                    <a:schemeClr val="bg1"/>
                  </a:solidFill>
                  <a:latin typeface="+mn-lt"/>
                </a:endParaRPr>
              </a:p>
            </p:txBody>
          </p:sp>
          <p:sp>
            <p:nvSpPr>
              <p:cNvPr id="34" name="Freeform: Shape 33">
                <a:extLst>
                  <a:ext uri="{FF2B5EF4-FFF2-40B4-BE49-F238E27FC236}">
                    <a16:creationId xmlns:a16="http://schemas.microsoft.com/office/drawing/2014/main" id="{99C62F68-2152-436B-A746-3A71207A6FDA}"/>
                  </a:ext>
                </a:extLst>
              </p:cNvPr>
              <p:cNvSpPr/>
              <p:nvPr/>
            </p:nvSpPr>
            <p:spPr>
              <a:xfrm>
                <a:off x="9375739" y="6654239"/>
                <a:ext cx="616488" cy="440635"/>
              </a:xfrm>
              <a:custGeom>
                <a:avLst/>
                <a:gdLst>
                  <a:gd name="connsiteX0" fmla="*/ 722931 w 891544"/>
                  <a:gd name="connsiteY0" fmla="*/ 0 h 637231"/>
                  <a:gd name="connsiteX1" fmla="*/ 168613 w 891544"/>
                  <a:gd name="connsiteY1" fmla="*/ 0 h 637231"/>
                  <a:gd name="connsiteX2" fmla="*/ 0 w 891544"/>
                  <a:gd name="connsiteY2" fmla="*/ 168613 h 637231"/>
                  <a:gd name="connsiteX3" fmla="*/ 0 w 891544"/>
                  <a:gd name="connsiteY3" fmla="*/ 168725 h 637231"/>
                  <a:gd name="connsiteX4" fmla="*/ 0 w 891544"/>
                  <a:gd name="connsiteY4" fmla="*/ 468507 h 637231"/>
                  <a:gd name="connsiteX5" fmla="*/ 168502 w 891544"/>
                  <a:gd name="connsiteY5" fmla="*/ 637232 h 637231"/>
                  <a:gd name="connsiteX6" fmla="*/ 168613 w 891544"/>
                  <a:gd name="connsiteY6" fmla="*/ 637232 h 637231"/>
                  <a:gd name="connsiteX7" fmla="*/ 722931 w 891544"/>
                  <a:gd name="connsiteY7" fmla="*/ 637232 h 637231"/>
                  <a:gd name="connsiteX8" fmla="*/ 891545 w 891544"/>
                  <a:gd name="connsiteY8" fmla="*/ 468618 h 637231"/>
                  <a:gd name="connsiteX9" fmla="*/ 891545 w 891544"/>
                  <a:gd name="connsiteY9" fmla="*/ 468507 h 637231"/>
                  <a:gd name="connsiteX10" fmla="*/ 891545 w 891544"/>
                  <a:gd name="connsiteY10" fmla="*/ 168725 h 637231"/>
                  <a:gd name="connsiteX11" fmla="*/ 723043 w 891544"/>
                  <a:gd name="connsiteY11" fmla="*/ 0 h 637231"/>
                  <a:gd name="connsiteX12" fmla="*/ 722931 w 891544"/>
                  <a:gd name="connsiteY12" fmla="*/ 0 h 637231"/>
                  <a:gd name="connsiteX13" fmla="*/ 328311 w 891544"/>
                  <a:gd name="connsiteY13" fmla="*/ 455245 h 637231"/>
                  <a:gd name="connsiteX14" fmla="*/ 328311 w 891544"/>
                  <a:gd name="connsiteY14" fmla="*/ 181987 h 637231"/>
                  <a:gd name="connsiteX15" fmla="*/ 563233 w 891544"/>
                  <a:gd name="connsiteY15" fmla="*/ 318616 h 63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1544" h="637231">
                    <a:moveTo>
                      <a:pt x="722931" y="0"/>
                    </a:moveTo>
                    <a:lnTo>
                      <a:pt x="168613" y="0"/>
                    </a:lnTo>
                    <a:cubicBezTo>
                      <a:pt x="75491" y="0"/>
                      <a:pt x="0" y="75491"/>
                      <a:pt x="0" y="168613"/>
                    </a:cubicBezTo>
                    <a:cubicBezTo>
                      <a:pt x="0" y="168651"/>
                      <a:pt x="0" y="168688"/>
                      <a:pt x="0" y="168725"/>
                    </a:cubicBezTo>
                    <a:lnTo>
                      <a:pt x="0" y="468507"/>
                    </a:lnTo>
                    <a:cubicBezTo>
                      <a:pt x="-62" y="561629"/>
                      <a:pt x="75379" y="637170"/>
                      <a:pt x="168502" y="637232"/>
                    </a:cubicBezTo>
                    <a:cubicBezTo>
                      <a:pt x="168539" y="637232"/>
                      <a:pt x="168576" y="637232"/>
                      <a:pt x="168613" y="637232"/>
                    </a:cubicBezTo>
                    <a:lnTo>
                      <a:pt x="722931" y="637232"/>
                    </a:lnTo>
                    <a:cubicBezTo>
                      <a:pt x="816054" y="637232"/>
                      <a:pt x="891545" y="561741"/>
                      <a:pt x="891545" y="468618"/>
                    </a:cubicBezTo>
                    <a:cubicBezTo>
                      <a:pt x="891545" y="468581"/>
                      <a:pt x="891545" y="468544"/>
                      <a:pt x="891545" y="468507"/>
                    </a:cubicBezTo>
                    <a:lnTo>
                      <a:pt x="891545" y="168725"/>
                    </a:lnTo>
                    <a:cubicBezTo>
                      <a:pt x="891606" y="75602"/>
                      <a:pt x="816165" y="62"/>
                      <a:pt x="723043" y="0"/>
                    </a:cubicBezTo>
                    <a:cubicBezTo>
                      <a:pt x="723006" y="0"/>
                      <a:pt x="722969" y="0"/>
                      <a:pt x="722931" y="0"/>
                    </a:cubicBezTo>
                    <a:close/>
                    <a:moveTo>
                      <a:pt x="328311" y="455245"/>
                    </a:moveTo>
                    <a:lnTo>
                      <a:pt x="328311" y="181987"/>
                    </a:lnTo>
                    <a:lnTo>
                      <a:pt x="563233" y="318616"/>
                    </a:lnTo>
                    <a:close/>
                  </a:path>
                </a:pathLst>
              </a:custGeom>
              <a:solidFill>
                <a:srgbClr val="FFFFFF"/>
              </a:solidFill>
              <a:ln w="11092" cap="flat">
                <a:noFill/>
                <a:prstDash val="solid"/>
                <a:miter/>
              </a:ln>
            </p:spPr>
            <p:txBody>
              <a:bodyPr rtlCol="0" anchor="ctr"/>
              <a:lstStyle/>
              <a:p>
                <a:endParaRPr lang="en-US">
                  <a:solidFill>
                    <a:schemeClr val="bg1"/>
                  </a:solidFill>
                </a:endParaRPr>
              </a:p>
            </p:txBody>
          </p:sp>
        </p:grpSp>
      </p:grpSp>
    </p:spTree>
    <p:extLst>
      <p:ext uri="{BB962C8B-B14F-4D97-AF65-F5344CB8AC3E}">
        <p14:creationId xmlns:p14="http://schemas.microsoft.com/office/powerpoint/2010/main" val="326727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8D71-96FD-7BA3-493B-A0522020C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1C29D-08D8-48B4-5EDE-B39D6685E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924921-4CB9-DE1D-27BF-6CCC6E3225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D6D3CE-B4B2-8263-CC26-03C6DD4DF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0ED1D-598F-E9C8-4D7A-051F3D0D81D5}"/>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23096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5A02-EE27-86CD-7E4A-1B286D2904C4}"/>
              </a:ext>
            </a:extLst>
          </p:cNvPr>
          <p:cNvSpPr>
            <a:spLocks noGrp="1"/>
          </p:cNvSpPr>
          <p:nvPr>
            <p:ph type="title"/>
          </p:nvPr>
        </p:nvSpPr>
        <p:spPr>
          <a:xfrm>
            <a:off x="838200" y="217587"/>
            <a:ext cx="10515600" cy="728026"/>
          </a:xfrm>
        </p:spPr>
        <p:txBody>
          <a:bodyPr>
            <a:normAutofit/>
          </a:bodyPr>
          <a:lstStyle>
            <a:lvl1pPr>
              <a:defRPr sz="4000">
                <a:solidFill>
                  <a:schemeClr val="tx2"/>
                </a:solidFill>
                <a:latin typeface="Impact" panose="020B080603090205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FC4485B-8D31-B973-FDE9-42A53FE46FBA}"/>
              </a:ext>
            </a:extLst>
          </p:cNvPr>
          <p:cNvSpPr>
            <a:spLocks noGrp="1"/>
          </p:cNvSpPr>
          <p:nvPr>
            <p:ph idx="1"/>
          </p:nvPr>
        </p:nvSpPr>
        <p:spPr>
          <a:xfrm>
            <a:off x="838200" y="1233889"/>
            <a:ext cx="10515600" cy="4943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FC29ECF-5661-B138-702E-DA34480B9E4A}"/>
              </a:ext>
            </a:extLst>
          </p:cNvPr>
          <p:cNvPicPr>
            <a:picLocks noChangeAspect="1"/>
          </p:cNvPicPr>
          <p:nvPr userDrawn="1"/>
        </p:nvPicPr>
        <p:blipFill>
          <a:blip r:embed="rId2"/>
          <a:stretch>
            <a:fillRect/>
          </a:stretch>
        </p:blipFill>
        <p:spPr>
          <a:xfrm>
            <a:off x="0" y="5766368"/>
            <a:ext cx="12192000" cy="1091632"/>
          </a:xfrm>
          <a:prstGeom prst="rect">
            <a:avLst/>
          </a:prstGeom>
        </p:spPr>
      </p:pic>
      <p:sp>
        <p:nvSpPr>
          <p:cNvPr id="13" name="Slide Number Placeholder 12">
            <a:extLst>
              <a:ext uri="{FF2B5EF4-FFF2-40B4-BE49-F238E27FC236}">
                <a16:creationId xmlns:a16="http://schemas.microsoft.com/office/drawing/2014/main" id="{0C4F6520-7906-C327-BDDD-EE779DA52EF3}"/>
              </a:ext>
            </a:extLst>
          </p:cNvPr>
          <p:cNvSpPr>
            <a:spLocks noGrp="1"/>
          </p:cNvSpPr>
          <p:nvPr>
            <p:ph type="sldNum" sz="quarter" idx="12"/>
          </p:nvPr>
        </p:nvSpPr>
        <p:spPr>
          <a:xfrm>
            <a:off x="-1984349" y="6490494"/>
            <a:ext cx="2743200" cy="365125"/>
          </a:xfrm>
        </p:spPr>
        <p:txBody>
          <a:bodyPr/>
          <a:lstStyle>
            <a:lvl1pPr>
              <a:defRPr>
                <a:solidFill>
                  <a:schemeClr val="bg1"/>
                </a:solidFill>
              </a:defRPr>
            </a:lvl1pPr>
          </a:lstStyle>
          <a:p>
            <a:fld id="{6A36A430-734C-4367-8F9E-F9265DD79456}" type="slidenum">
              <a:rPr lang="en-US" smtClean="0"/>
              <a:pPr/>
              <a:t>‹#›</a:t>
            </a:fld>
            <a:endParaRPr lang="en-US"/>
          </a:p>
        </p:txBody>
      </p:sp>
    </p:spTree>
    <p:extLst>
      <p:ext uri="{BB962C8B-B14F-4D97-AF65-F5344CB8AC3E}">
        <p14:creationId xmlns:p14="http://schemas.microsoft.com/office/powerpoint/2010/main" val="10443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E0A912-83B9-4546-A8A2-37940F0431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15C8BFEF-7907-4B9F-0C8C-5ED4B077C692}"/>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73C9A669-D520-464B-202B-4AF75952095C}"/>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785E6C10-FBC1-16ED-976C-0A485D8C5FA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0D3F95C-6D87-E772-4888-4BAEE5B3520F}"/>
              </a:ext>
            </a:extLst>
          </p:cNvPr>
          <p:cNvSpPr>
            <a:spLocks noGrp="1"/>
          </p:cNvSpPr>
          <p:nvPr>
            <p:ph type="sldNum" sz="quarter" idx="12"/>
          </p:nvPr>
        </p:nvSpPr>
        <p:spPr/>
        <p:txBody>
          <a:bodyPr/>
          <a:lstStyle/>
          <a:p>
            <a:fld id="{6A36A430-734C-4367-8F9E-F9265DD79456}" type="slidenum">
              <a:rPr lang="en-US" smtClean="0"/>
              <a:t>‹#›</a:t>
            </a:fld>
            <a:endParaRPr lang="en-US"/>
          </a:p>
        </p:txBody>
      </p:sp>
    </p:spTree>
    <p:extLst>
      <p:ext uri="{BB962C8B-B14F-4D97-AF65-F5344CB8AC3E}">
        <p14:creationId xmlns:p14="http://schemas.microsoft.com/office/powerpoint/2010/main" val="286333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CA35E19-5B32-BA52-0A70-716E3FCE26BA}"/>
              </a:ext>
            </a:extLst>
          </p:cNvPr>
          <p:cNvSpPr>
            <a:spLocks noGrp="1"/>
          </p:cNvSpPr>
          <p:nvPr>
            <p:ph type="title"/>
          </p:nvPr>
        </p:nvSpPr>
        <p:spPr>
          <a:xfrm>
            <a:off x="838200" y="217588"/>
            <a:ext cx="10515600" cy="72802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249D40-07B0-0A85-E8C7-AA84C57CBD39}"/>
              </a:ext>
            </a:extLst>
          </p:cNvPr>
          <p:cNvSpPr>
            <a:spLocks noGrp="1"/>
          </p:cNvSpPr>
          <p:nvPr>
            <p:ph sz="half" idx="1"/>
          </p:nvPr>
        </p:nvSpPr>
        <p:spPr>
          <a:xfrm>
            <a:off x="838200" y="1222872"/>
            <a:ext cx="5181600" cy="49540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147385A-900D-C6D1-70C5-0DD57EFB73D2}"/>
              </a:ext>
            </a:extLst>
          </p:cNvPr>
          <p:cNvSpPr>
            <a:spLocks noGrp="1"/>
          </p:cNvSpPr>
          <p:nvPr>
            <p:ph sz="half" idx="2"/>
          </p:nvPr>
        </p:nvSpPr>
        <p:spPr>
          <a:xfrm>
            <a:off x="6172200" y="1222872"/>
            <a:ext cx="5181600" cy="4954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548723E-24CC-0D32-84C6-7AEE38EF7073}"/>
              </a:ext>
            </a:extLst>
          </p:cNvPr>
          <p:cNvPicPr>
            <a:picLocks noChangeAspect="1"/>
          </p:cNvPicPr>
          <p:nvPr userDrawn="1"/>
        </p:nvPicPr>
        <p:blipFill>
          <a:blip r:embed="rId2"/>
          <a:stretch>
            <a:fillRect/>
          </a:stretch>
        </p:blipFill>
        <p:spPr>
          <a:xfrm>
            <a:off x="0" y="5759400"/>
            <a:ext cx="12192000" cy="1091632"/>
          </a:xfrm>
          <a:prstGeom prst="rect">
            <a:avLst/>
          </a:prstGeom>
        </p:spPr>
      </p:pic>
      <p:sp>
        <p:nvSpPr>
          <p:cNvPr id="15" name="Slide Number Placeholder 14">
            <a:extLst>
              <a:ext uri="{FF2B5EF4-FFF2-40B4-BE49-F238E27FC236}">
                <a16:creationId xmlns:a16="http://schemas.microsoft.com/office/drawing/2014/main" id="{E79FD2F2-D400-91EC-EE93-D603AEC1CE3B}"/>
              </a:ext>
            </a:extLst>
          </p:cNvPr>
          <p:cNvSpPr>
            <a:spLocks noGrp="1"/>
          </p:cNvSpPr>
          <p:nvPr>
            <p:ph type="sldNum" sz="quarter" idx="12"/>
          </p:nvPr>
        </p:nvSpPr>
        <p:spPr>
          <a:xfrm>
            <a:off x="-1579975" y="6492875"/>
            <a:ext cx="2743200" cy="365125"/>
          </a:xfrm>
        </p:spPr>
        <p:txBody>
          <a:bodyPr/>
          <a:lstStyle>
            <a:lvl1pPr>
              <a:defRPr>
                <a:solidFill>
                  <a:schemeClr val="bg1"/>
                </a:solidFill>
              </a:defRPr>
            </a:lvl1pPr>
          </a:lstStyle>
          <a:p>
            <a:fld id="{6A36A430-734C-4367-8F9E-F9265DD79456}" type="slidenum">
              <a:rPr lang="en-US" smtClean="0"/>
              <a:pPr/>
              <a:t>‹#›</a:t>
            </a:fld>
            <a:endParaRPr lang="en-US"/>
          </a:p>
        </p:txBody>
      </p:sp>
    </p:spTree>
    <p:extLst>
      <p:ext uri="{BB962C8B-B14F-4D97-AF65-F5344CB8AC3E}">
        <p14:creationId xmlns:p14="http://schemas.microsoft.com/office/powerpoint/2010/main" val="45535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838" y="539999"/>
            <a:ext cx="10740162" cy="785563"/>
          </a:xfrm>
          <a:prstGeom prst="rect">
            <a:avLst/>
          </a:prstGeom>
        </p:spPr>
        <p:txBody>
          <a:bodyPr vert="horz" lIns="0" tIns="0" rIns="0" bIns="0" rtlCol="0" anchor="t" anchorCtr="0">
            <a:noAutofit/>
          </a:bodyPr>
          <a:lstStyle/>
          <a:p>
            <a:r>
              <a:rPr lang="en-US"/>
              <a:t>Click to edit </a:t>
            </a:r>
            <a:br>
              <a:rPr lang="en-US"/>
            </a:br>
            <a:r>
              <a:rPr lang="en-US"/>
              <a:t>Master title style</a:t>
            </a:r>
            <a:endParaRPr lang="en-GB"/>
          </a:p>
        </p:txBody>
      </p:sp>
      <p:sp>
        <p:nvSpPr>
          <p:cNvPr id="3" name="Text Placeholder 2"/>
          <p:cNvSpPr>
            <a:spLocks noGrp="1"/>
          </p:cNvSpPr>
          <p:nvPr>
            <p:ph type="body" idx="1"/>
          </p:nvPr>
        </p:nvSpPr>
        <p:spPr>
          <a:xfrm>
            <a:off x="731839" y="1683000"/>
            <a:ext cx="10740162" cy="46320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1229514"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accent2"/>
                </a:solidFill>
                <a:latin typeface="+mn-lt"/>
                <a:ea typeface="Arial"/>
                <a:cs typeface="Arial" panose="020B0604020202020204" pitchFamily="34" charset="0"/>
              </a:rPr>
              <a:pPr algn="r"/>
              <a:t>‹#›</a:t>
            </a:fld>
            <a:endParaRPr lang="en-GB" sz="1000" b="1">
              <a:solidFill>
                <a:schemeClr val="accent2"/>
              </a:solidFill>
              <a:latin typeface="+mn-lt"/>
              <a:ea typeface="Arial"/>
              <a:cs typeface="Arial" panose="020B0604020202020204" pitchFamily="34" charset="0"/>
            </a:endParaRPr>
          </a:p>
        </p:txBody>
      </p:sp>
      <p:sp>
        <p:nvSpPr>
          <p:cNvPr id="26" name="Freeform 19">
            <a:extLst>
              <a:ext uri="{C183D7F6-B498-43B3-948B-1728B52AA6E4}">
                <adec:decorative xmlns:adec="http://schemas.microsoft.com/office/drawing/2017/decorative" val="1"/>
              </a:ext>
            </a:extLst>
          </p:cNvPr>
          <p:cNvSpPr>
            <a:spLocks noEditPoints="1"/>
          </p:cNvSpPr>
          <p:nvPr userDrawn="1"/>
        </p:nvSpPr>
        <p:spPr bwMode="auto">
          <a:xfrm>
            <a:off x="731838" y="6483839"/>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C183D7F6-B498-43B3-948B-1728B52AA6E4}">
                <adec:decorative xmlns:adec="http://schemas.microsoft.com/office/drawing/2017/decorative" val="1"/>
              </a:ext>
            </a:extLst>
          </p:cNvPr>
          <p:cNvSpPr txBox="1"/>
          <p:nvPr userDrawn="1"/>
        </p:nvSpPr>
        <p:spPr>
          <a:xfrm>
            <a:off x="1428763" y="6483839"/>
            <a:ext cx="700403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a:solidFill>
                  <a:schemeClr val="tx1">
                    <a:lumMod val="50000"/>
                    <a:lumOff val="50000"/>
                  </a:schemeClr>
                </a:solidFill>
                <a:effectLst/>
                <a:latin typeface="+mn-lt"/>
                <a:ea typeface="+mn-ea"/>
                <a:cs typeface="+mn-cs"/>
              </a:rPr>
              <a:t>©2025 KPMG Advisory W.L.L., a Kuwait limited liability company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a:cxnSpLocks/>
          </p:cNvCxnSpPr>
          <p:nvPr userDrawn="1"/>
        </p:nvCxnSpPr>
        <p:spPr>
          <a:xfrm>
            <a:off x="11211455" y="6486639"/>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5C1B16-BA91-4E30-94E0-D817A3B0AF33}"/>
              </a:ext>
              <a:ext uri="{C183D7F6-B498-43B3-948B-1728B52AA6E4}">
                <adec:decorative xmlns:adec="http://schemas.microsoft.com/office/drawing/2017/decorative" val="1"/>
              </a:ext>
            </a:extLst>
          </p:cNvPr>
          <p:cNvSpPr txBox="1"/>
          <p:nvPr userDrawn="1">
            <p:custDataLst>
              <p:tags r:id="rId7"/>
            </p:custDataLst>
          </p:nvPr>
        </p:nvSpPr>
        <p:spPr>
          <a:xfrm>
            <a:off x="9258306"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tx1">
                    <a:lumMod val="50000"/>
                    <a:lumOff val="50000"/>
                  </a:schemeClr>
                </a:solidFill>
                <a:effectLst/>
                <a:latin typeface="+mn-lt"/>
                <a:ea typeface="+mn-ea"/>
                <a:cs typeface="+mn-cs"/>
              </a:rPr>
              <a:t>Document Classification: KPMG Confidential</a:t>
            </a:r>
          </a:p>
        </p:txBody>
      </p:sp>
      <p:sp>
        <p:nvSpPr>
          <p:cNvPr id="6" name="TextBox 5">
            <a:extLst>
              <a:ext uri="{FF2B5EF4-FFF2-40B4-BE49-F238E27FC236}">
                <a16:creationId xmlns:a16="http://schemas.microsoft.com/office/drawing/2014/main" id="{D1C5945F-FFA5-4D0C-B641-400C763DBAC6}"/>
              </a:ext>
            </a:extLst>
          </p:cNvPr>
          <p:cNvSpPr txBox="1"/>
          <p:nvPr userDrawn="1"/>
        </p:nvSpPr>
        <p:spPr>
          <a:xfrm>
            <a:off x="-352425" y="0"/>
            <a:ext cx="247650" cy="1089025"/>
          </a:xfrm>
          <a:prstGeom prst="rect">
            <a:avLst/>
          </a:prstGeom>
          <a:solidFill>
            <a:schemeClr val="bg1">
              <a:lumMod val="95000"/>
            </a:schemeClr>
          </a:solidFill>
        </p:spPr>
        <p:txBody>
          <a:bodyPr vert="vert270" wrap="square" lIns="0" tIns="0" rIns="0" bIns="0" rtlCol="0" anchor="ctr" anchorCtr="0">
            <a:noAutofit/>
          </a:bodyPr>
          <a:lstStyle/>
          <a:p>
            <a:pPr algn="ctr">
              <a:spcAft>
                <a:spcPts val="600"/>
              </a:spcAft>
            </a:pPr>
            <a:r>
              <a:rPr lang="en-GB" sz="700" b="1">
                <a:solidFill>
                  <a:schemeClr val="bg1">
                    <a:lumMod val="50000"/>
                  </a:schemeClr>
                </a:solidFill>
              </a:rPr>
              <a:t>Breathing space</a:t>
            </a:r>
            <a:endParaRPr lang="en-US" sz="700" b="1">
              <a:solidFill>
                <a:schemeClr val="bg1">
                  <a:lumMod val="50000"/>
                </a:schemeClr>
              </a:solidFill>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5" r:id="rId3"/>
    <p:sldLayoutId id="2147483802" r:id="rId4"/>
    <p:sldLayoutId id="2147483667" r:id="rId5"/>
  </p:sldLayoutIdLst>
  <p:txStyles>
    <p:title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341" userDrawn="1">
          <p15:clr>
            <a:srgbClr val="F26B43"/>
          </p15:clr>
        </p15:guide>
        <p15:guide id="7" pos="461" userDrawn="1">
          <p15:clr>
            <a:srgbClr val="F26B43"/>
          </p15:clr>
        </p15:guide>
        <p15:guide id="13" pos="7226" userDrawn="1">
          <p15:clr>
            <a:srgbClr val="F26B43"/>
          </p15:clr>
        </p15:guide>
        <p15:guide id="14" orient="horz" pos="3978" userDrawn="1">
          <p15:clr>
            <a:srgbClr val="F26B43"/>
          </p15:clr>
        </p15:guide>
        <p15:guide id="15" pos="1469" userDrawn="1">
          <p15:clr>
            <a:srgbClr val="9FCC3B"/>
          </p15:clr>
        </p15:guide>
        <p15:guide id="16" pos="1617" userDrawn="1">
          <p15:clr>
            <a:srgbClr val="9FCC3B"/>
          </p15:clr>
        </p15:guide>
        <p15:guide id="17" pos="6216" userDrawn="1">
          <p15:clr>
            <a:srgbClr val="9FCC3B"/>
          </p15:clr>
        </p15:guide>
        <p15:guide id="18" pos="6075" userDrawn="1">
          <p15:clr>
            <a:srgbClr val="9FCC3B"/>
          </p15:clr>
        </p15:guide>
        <p15:guide id="19" pos="2619" userDrawn="1">
          <p15:clr>
            <a:srgbClr val="9FCC3B"/>
          </p15:clr>
        </p15:guide>
        <p15:guide id="20" pos="2763" userDrawn="1">
          <p15:clr>
            <a:srgbClr val="9FCC3B"/>
          </p15:clr>
        </p15:guide>
        <p15:guide id="21" pos="4925" userDrawn="1">
          <p15:clr>
            <a:srgbClr val="9FCC3B"/>
          </p15:clr>
        </p15:guide>
        <p15:guide id="22" pos="5067" userDrawn="1">
          <p15:clr>
            <a:srgbClr val="9FCC3B"/>
          </p15:clr>
        </p15:guide>
        <p15:guide id="23" pos="3773" userDrawn="1">
          <p15:clr>
            <a:srgbClr val="9FCC3B"/>
          </p15:clr>
        </p15:guide>
        <p15:guide id="24" pos="3909" userDrawn="1">
          <p15:clr>
            <a:srgbClr val="9FCC3B"/>
          </p15:clr>
        </p15:guide>
        <p15:guide id="25" orient="horz" pos="835" userDrawn="1">
          <p15:clr>
            <a:srgbClr val="F26B43"/>
          </p15:clr>
        </p15:guide>
        <p15:guide id="26" orient="horz" pos="1061" userDrawn="1">
          <p15:clr>
            <a:srgbClr val="F26B43"/>
          </p15:clr>
        </p15:guide>
        <p15:guide id="27" orient="horz" pos="68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A76BB-3192-EAC3-4400-ECA0F4A07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48BFE-4AF0-56FB-8068-B1919F55B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92068-7B75-0743-DB0A-D99F868EE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DF4B6823-51ED-6255-457B-20FF0B1B5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B95502-5E94-ED5C-AEDA-6E3CF71C8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6A430-734C-4367-8F9E-F9265DD79456}" type="slidenum">
              <a:rPr lang="en-US" smtClean="0"/>
              <a:t>‹#›</a:t>
            </a:fld>
            <a:endParaRPr lang="en-US"/>
          </a:p>
        </p:txBody>
      </p:sp>
    </p:spTree>
    <p:extLst>
      <p:ext uri="{BB962C8B-B14F-4D97-AF65-F5344CB8AC3E}">
        <p14:creationId xmlns:p14="http://schemas.microsoft.com/office/powerpoint/2010/main" val="228914278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sv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chart" Target="../charts/chart1.xml"/><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png"/><Relationship Id="rId16"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sv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7.tiff"/><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2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EBDA3F-86CA-A10E-9658-1DB50C8DD757}"/>
              </a:ext>
            </a:extLst>
          </p:cNvPr>
          <p:cNvPicPr>
            <a:picLocks noChangeAspect="1"/>
          </p:cNvPicPr>
          <p:nvPr/>
        </p:nvPicPr>
        <p:blipFill>
          <a:blip r:embed="rId3">
            <a:extLst>
              <a:ext uri="{28A0092B-C50C-407E-A947-70E740481C1C}">
                <a14:useLocalDpi xmlns:a14="http://schemas.microsoft.com/office/drawing/2010/main" val="0"/>
              </a:ext>
            </a:extLst>
          </a:blip>
          <a:srcRect r="5363"/>
          <a:stretch/>
        </p:blipFill>
        <p:spPr>
          <a:xfrm>
            <a:off x="5255" y="1"/>
            <a:ext cx="12192000" cy="6169446"/>
          </a:xfrm>
          <a:prstGeom prst="rect">
            <a:avLst/>
          </a:prstGeom>
        </p:spPr>
      </p:pic>
      <p:sp>
        <p:nvSpPr>
          <p:cNvPr id="24" name="Rectangle 23">
            <a:extLst>
              <a:ext uri="{FF2B5EF4-FFF2-40B4-BE49-F238E27FC236}">
                <a16:creationId xmlns:a16="http://schemas.microsoft.com/office/drawing/2014/main" id="{44AC4681-E827-CA9E-93DB-7EC08B97E89F}"/>
              </a:ext>
            </a:extLst>
          </p:cNvPr>
          <p:cNvSpPr/>
          <p:nvPr/>
        </p:nvSpPr>
        <p:spPr>
          <a:xfrm>
            <a:off x="2380" y="0"/>
            <a:ext cx="12192000" cy="6858000"/>
          </a:xfrm>
          <a:prstGeom prst="rect">
            <a:avLst/>
          </a:prstGeom>
          <a:solidFill>
            <a:schemeClr val="accent3">
              <a:lumMod val="90000"/>
              <a:lumOff val="1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8068AC0F-D915-3C04-43D0-FE2BF15C7378}"/>
              </a:ext>
            </a:extLst>
          </p:cNvPr>
          <p:cNvSpPr txBox="1">
            <a:spLocks/>
          </p:cNvSpPr>
          <p:nvPr/>
        </p:nvSpPr>
        <p:spPr>
          <a:xfrm>
            <a:off x="292608" y="1387998"/>
            <a:ext cx="11558016" cy="1655762"/>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algn="ctr">
              <a:lnSpc>
                <a:spcPct val="100000"/>
              </a:lnSpc>
            </a:pPr>
            <a:r>
              <a:rPr lang="en-US" sz="4800" b="1" dirty="0">
                <a:solidFill>
                  <a:schemeClr val="bg1"/>
                </a:solidFill>
                <a:latin typeface="+mn-lt"/>
              </a:rPr>
              <a:t>Sustainability</a:t>
            </a:r>
          </a:p>
          <a:p>
            <a:pPr algn="ctr">
              <a:lnSpc>
                <a:spcPct val="100000"/>
              </a:lnSpc>
            </a:pPr>
            <a:r>
              <a:rPr lang="en-US" sz="4800" b="1" dirty="0">
                <a:solidFill>
                  <a:schemeClr val="bg1"/>
                </a:solidFill>
                <a:latin typeface="+mn-lt"/>
              </a:rPr>
              <a:t>in Capital Markets</a:t>
            </a:r>
          </a:p>
        </p:txBody>
      </p:sp>
      <p:sp>
        <p:nvSpPr>
          <p:cNvPr id="26" name="Subtitle 2">
            <a:extLst>
              <a:ext uri="{FF2B5EF4-FFF2-40B4-BE49-F238E27FC236}">
                <a16:creationId xmlns:a16="http://schemas.microsoft.com/office/drawing/2014/main" id="{B3D08DAB-5AC8-AFF0-D4CA-269970F1ED15}"/>
              </a:ext>
            </a:extLst>
          </p:cNvPr>
          <p:cNvSpPr txBox="1">
            <a:spLocks/>
          </p:cNvSpPr>
          <p:nvPr/>
        </p:nvSpPr>
        <p:spPr>
          <a:xfrm>
            <a:off x="723899" y="3386722"/>
            <a:ext cx="10862675" cy="2408956"/>
          </a:xfrm>
          <a:prstGeom prst="rect">
            <a:avLst/>
          </a:prstGeom>
        </p:spPr>
        <p:txBody>
          <a:bodyPr lIns="0" tIns="0" rIns="0" bIns="0">
            <a:norm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en-US" sz="2100" dirty="0">
                <a:solidFill>
                  <a:schemeClr val="bg1"/>
                </a:solidFill>
                <a:latin typeface="+mn-lt"/>
              </a:rPr>
              <a:t>Abdulrahman </a:t>
            </a:r>
            <a:r>
              <a:rPr lang="en-US" sz="2100" dirty="0" err="1">
                <a:solidFill>
                  <a:schemeClr val="bg1"/>
                </a:solidFill>
                <a:latin typeface="+mn-lt"/>
              </a:rPr>
              <a:t>AlFailakawi</a:t>
            </a:r>
            <a:r>
              <a:rPr lang="en-US" sz="2100" dirty="0">
                <a:solidFill>
                  <a:schemeClr val="bg1"/>
                </a:solidFill>
                <a:latin typeface="+mn-lt"/>
              </a:rPr>
              <a:t>, </a:t>
            </a:r>
            <a:r>
              <a:rPr lang="en-US" sz="2100" i="1" dirty="0">
                <a:solidFill>
                  <a:schemeClr val="bg1"/>
                </a:solidFill>
                <a:latin typeface="+mn-lt"/>
              </a:rPr>
              <a:t>Director of Markets Regulation</a:t>
            </a:r>
          </a:p>
          <a:p>
            <a:pPr algn="ctr"/>
            <a:r>
              <a:rPr lang="en-US" sz="2100" dirty="0">
                <a:solidFill>
                  <a:schemeClr val="bg1"/>
                </a:solidFill>
                <a:latin typeface="+mn-lt"/>
              </a:rPr>
              <a:t>Zamzam Alali, </a:t>
            </a:r>
            <a:r>
              <a:rPr lang="en-US" sz="2100" i="1" dirty="0">
                <a:solidFill>
                  <a:schemeClr val="bg1"/>
                </a:solidFill>
                <a:latin typeface="+mn-lt"/>
              </a:rPr>
              <a:t>Senior Analyst </a:t>
            </a:r>
          </a:p>
          <a:p>
            <a:pPr algn="ctr"/>
            <a:endParaRPr lang="en-US" sz="2500" dirty="0">
              <a:solidFill>
                <a:schemeClr val="bg1"/>
              </a:solidFill>
              <a:latin typeface="+mn-lt"/>
            </a:endParaRPr>
          </a:p>
          <a:p>
            <a:pPr algn="ctr"/>
            <a:r>
              <a:rPr lang="en-US" sz="1800" dirty="0">
                <a:solidFill>
                  <a:schemeClr val="bg1"/>
                </a:solidFill>
                <a:latin typeface="+mn-lt"/>
              </a:rPr>
              <a:t>  Markets Regulation Department</a:t>
            </a:r>
          </a:p>
          <a:p>
            <a:r>
              <a:rPr lang="en-US" sz="1800" dirty="0">
                <a:solidFill>
                  <a:schemeClr val="bg1"/>
                </a:solidFill>
                <a:latin typeface="+mn-lt"/>
              </a:rPr>
              <a:t>                                                                Capital Markets Authority   </a:t>
            </a:r>
          </a:p>
          <a:p>
            <a:pPr algn="ctr"/>
            <a:r>
              <a:rPr lang="en-US" sz="1800" i="1" dirty="0">
                <a:solidFill>
                  <a:schemeClr val="bg1"/>
                </a:solidFill>
                <a:latin typeface="+mn-lt"/>
              </a:rPr>
              <a:t> 09 February 2026             </a:t>
            </a:r>
          </a:p>
        </p:txBody>
      </p:sp>
      <p:sp>
        <p:nvSpPr>
          <p:cNvPr id="27" name="Rectangle 26">
            <a:extLst>
              <a:ext uri="{FF2B5EF4-FFF2-40B4-BE49-F238E27FC236}">
                <a16:creationId xmlns:a16="http://schemas.microsoft.com/office/drawing/2014/main" id="{BCF64182-9913-4290-9519-D1A9213B2BE1}"/>
              </a:ext>
            </a:extLst>
          </p:cNvPr>
          <p:cNvSpPr/>
          <p:nvPr/>
        </p:nvSpPr>
        <p:spPr>
          <a:xfrm flipH="1">
            <a:off x="5255" y="6169446"/>
            <a:ext cx="12192000" cy="688554"/>
          </a:xfrm>
          <a:prstGeom prst="rect">
            <a:avLst/>
          </a:prstGeom>
          <a:gradFill flip="none" rotWithShape="1">
            <a:gsLst>
              <a:gs pos="17000">
                <a:schemeClr val="bg1"/>
              </a:gs>
              <a:gs pos="68000">
                <a:srgbClr val="114C7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05C0C969-406A-8C83-D440-5911C7AF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994" y="6239403"/>
            <a:ext cx="1951650" cy="548640"/>
          </a:xfrm>
          <a:prstGeom prst="rect">
            <a:avLst/>
          </a:prstGeom>
          <a:solidFill>
            <a:schemeClr val="bg1">
              <a:alpha val="14000"/>
            </a:schemeClr>
          </a:solidFill>
          <a:ln>
            <a:noFill/>
          </a:ln>
          <a:effectLst/>
        </p:spPr>
      </p:pic>
      <p:pic>
        <p:nvPicPr>
          <p:cNvPr id="29" name="Picture 28">
            <a:extLst>
              <a:ext uri="{FF2B5EF4-FFF2-40B4-BE49-F238E27FC236}">
                <a16:creationId xmlns:a16="http://schemas.microsoft.com/office/drawing/2014/main" id="{EF62A13B-F0FC-96F2-0064-50592C723043}"/>
              </a:ext>
            </a:extLst>
          </p:cNvPr>
          <p:cNvPicPr>
            <a:picLocks noChangeAspect="1"/>
          </p:cNvPicPr>
          <p:nvPr/>
        </p:nvPicPr>
        <p:blipFill>
          <a:blip r:embed="rId5"/>
          <a:stretch>
            <a:fillRect/>
          </a:stretch>
        </p:blipFill>
        <p:spPr>
          <a:xfrm>
            <a:off x="5255" y="5766368"/>
            <a:ext cx="12192000" cy="1091631"/>
          </a:xfrm>
          <a:prstGeom prst="rect">
            <a:avLst/>
          </a:prstGeom>
        </p:spPr>
      </p:pic>
    </p:spTree>
    <p:extLst>
      <p:ext uri="{BB962C8B-B14F-4D97-AF65-F5344CB8AC3E}">
        <p14:creationId xmlns:p14="http://schemas.microsoft.com/office/powerpoint/2010/main" val="119011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17DE-D4B2-9815-1E8E-24A592364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167D9-F3E9-B79F-17F2-3DAEEF9AFDE1}"/>
              </a:ext>
            </a:extLst>
          </p:cNvPr>
          <p:cNvSpPr>
            <a:spLocks noGrp="1"/>
          </p:cNvSpPr>
          <p:nvPr>
            <p:ph type="title"/>
          </p:nvPr>
        </p:nvSpPr>
        <p:spPr/>
        <p:txBody>
          <a:bodyPr/>
          <a:lstStyle/>
          <a:p>
            <a:r>
              <a:rPr lang="en-US" dirty="0"/>
              <a:t>Investing in Sustainable Assets</a:t>
            </a:r>
          </a:p>
        </p:txBody>
      </p:sp>
      <p:sp>
        <p:nvSpPr>
          <p:cNvPr id="3" name="Slide Number Placeholder 2">
            <a:extLst>
              <a:ext uri="{FF2B5EF4-FFF2-40B4-BE49-F238E27FC236}">
                <a16:creationId xmlns:a16="http://schemas.microsoft.com/office/drawing/2014/main" id="{B2447D18-B2D0-5047-9FB7-492F3F6946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FCA930E-E184-4C97-46E8-A3DB78B3A713}"/>
              </a:ext>
            </a:extLst>
          </p:cNvPr>
          <p:cNvSpPr txBox="1"/>
          <p:nvPr/>
        </p:nvSpPr>
        <p:spPr>
          <a:xfrm>
            <a:off x="838200" y="1432215"/>
            <a:ext cx="10318702"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Minimum </a:t>
            </a:r>
            <a:r>
              <a:rPr kumimoji="0" lang="en-US" b="0" i="0" u="none" strike="noStrike" kern="1200" cap="none" spc="0" normalizeH="0" baseline="0" noProof="0" dirty="0">
                <a:ln>
                  <a:noFill/>
                </a:ln>
                <a:solidFill>
                  <a:srgbClr val="000000"/>
                </a:solidFill>
                <a:effectLst/>
                <a:uLnTx/>
                <a:uFillTx/>
                <a:latin typeface="Arial"/>
                <a:ea typeface="+mn-ea"/>
                <a:cs typeface="+mn-cs"/>
              </a:rPr>
              <a:t>of</a:t>
            </a:r>
            <a:r>
              <a:rPr kumimoji="0" lang="en-US" sz="3200" b="0" i="0" u="none" strike="noStrike" kern="1200" cap="none" spc="0" normalizeH="0" baseline="0" noProof="0" dirty="0">
                <a:ln>
                  <a:noFill/>
                </a:ln>
                <a:solidFill>
                  <a:srgbClr val="000000"/>
                </a:solidFill>
                <a:effectLst/>
                <a:uLnTx/>
                <a:uFillTx/>
                <a:latin typeface="Arial"/>
                <a:ea typeface="+mn-ea"/>
                <a:cs typeface="+mn-cs"/>
              </a:rPr>
              <a:t> </a:t>
            </a:r>
            <a:r>
              <a:rPr kumimoji="0" lang="en-US" sz="3200" b="1" i="0" u="none" strike="noStrike" kern="1200" cap="none" spc="0" normalizeH="0" baseline="0" noProof="0" dirty="0">
                <a:ln>
                  <a:noFill/>
                </a:ln>
                <a:solidFill>
                  <a:srgbClr val="000000"/>
                </a:solidFill>
                <a:effectLst/>
                <a:uLnTx/>
                <a:uFillTx/>
                <a:latin typeface="Arial"/>
                <a:ea typeface="+mn-ea"/>
                <a:cs typeface="+mn-cs"/>
              </a:rPr>
              <a:t>$4T </a:t>
            </a:r>
            <a:r>
              <a:rPr kumimoji="0" lang="en-US" b="0" i="0" u="none" strike="noStrike" kern="1200" cap="none" spc="0" normalizeH="0" baseline="0" noProof="0" dirty="0">
                <a:ln>
                  <a:noFill/>
                </a:ln>
                <a:solidFill>
                  <a:srgbClr val="000000"/>
                </a:solidFill>
                <a:effectLst/>
                <a:uLnTx/>
                <a:uFillTx/>
                <a:latin typeface="Arial"/>
                <a:ea typeface="+mn-ea"/>
                <a:cs typeface="+mn-cs"/>
              </a:rPr>
              <a:t>required </a:t>
            </a:r>
            <a:r>
              <a:rPr kumimoji="0" lang="en-US" sz="1800" b="0" i="0" u="none" strike="noStrike" kern="1200" cap="none" spc="0" normalizeH="0" baseline="0" noProof="0" dirty="0">
                <a:ln>
                  <a:noFill/>
                </a:ln>
                <a:solidFill>
                  <a:srgbClr val="000000"/>
                </a:solidFill>
                <a:effectLst/>
                <a:uLnTx/>
                <a:uFillTx/>
                <a:latin typeface="Arial"/>
                <a:ea typeface="+mn-ea"/>
                <a:cs typeface="+mn-cs"/>
              </a:rPr>
              <a:t>annually to reach net-zero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emissions</a:t>
            </a:r>
            <a:r>
              <a:rPr kumimoji="0" lang="en-US" sz="1800" b="0" i="0" u="none" strike="noStrike" kern="1200" cap="none" spc="0" normalizeH="0" baseline="0" noProof="0" dirty="0">
                <a:ln>
                  <a:noFill/>
                </a:ln>
                <a:solidFill>
                  <a:srgbClr val="000000"/>
                </a:solidFill>
                <a:effectLst/>
                <a:uLnTx/>
                <a:uFillTx/>
                <a:latin typeface="Arial"/>
                <a:ea typeface="+mn-ea"/>
                <a:cs typeface="+mn-cs"/>
              </a:rPr>
              <a:t> target (2030</a:t>
            </a:r>
            <a:r>
              <a:rPr lang="en-US" dirty="0">
                <a:solidFill>
                  <a:srgbClr val="000000"/>
                </a:solidFill>
                <a:latin typeface="Arial"/>
              </a:rPr>
              <a:t>-2050).</a:t>
            </a:r>
            <a:r>
              <a:rPr kumimoji="0" lang="en-US" sz="1800" b="0" i="0" u="none" strike="noStrike" kern="1200" cap="none" spc="0" normalizeH="0" baseline="0" noProof="0" dirty="0">
                <a:ln>
                  <a:noFill/>
                </a:ln>
                <a:solidFill>
                  <a:srgbClr val="000000"/>
                </a:solidFill>
                <a:effectLst/>
                <a:uLnTx/>
                <a:uFillTx/>
                <a:latin typeface="Arial"/>
                <a:ea typeface="+mn-ea"/>
                <a:cs typeface="+mn-cs"/>
              </a:rPr>
              <a:t> (IEA)</a:t>
            </a:r>
          </a:p>
        </p:txBody>
      </p:sp>
      <p:pic>
        <p:nvPicPr>
          <p:cNvPr id="4" name="Picture 3" descr="A graph of a diagram">
            <a:extLst>
              <a:ext uri="{FF2B5EF4-FFF2-40B4-BE49-F238E27FC236}">
                <a16:creationId xmlns:a16="http://schemas.microsoft.com/office/drawing/2014/main" id="{B4240B6D-F2B7-5498-5B44-AC34E3AC5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792" y="2230593"/>
            <a:ext cx="5905792" cy="3186048"/>
          </a:xfrm>
          <a:prstGeom prst="rect">
            <a:avLst/>
          </a:prstGeom>
        </p:spPr>
      </p:pic>
    </p:spTree>
    <p:extLst>
      <p:ext uri="{BB962C8B-B14F-4D97-AF65-F5344CB8AC3E}">
        <p14:creationId xmlns:p14="http://schemas.microsoft.com/office/powerpoint/2010/main" val="284575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7A72C-A171-0C08-0A72-08452EEC2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762A3-6ACF-116A-6C40-B7F4FF5FDA83}"/>
              </a:ext>
            </a:extLst>
          </p:cNvPr>
          <p:cNvSpPr>
            <a:spLocks noGrp="1"/>
          </p:cNvSpPr>
          <p:nvPr>
            <p:ph type="title"/>
          </p:nvPr>
        </p:nvSpPr>
        <p:spPr/>
        <p:txBody>
          <a:bodyPr/>
          <a:lstStyle/>
          <a:p>
            <a:r>
              <a:rPr lang="en-US" dirty="0"/>
              <a:t>Investing in Sustainable Assets</a:t>
            </a:r>
          </a:p>
        </p:txBody>
      </p:sp>
      <p:sp>
        <p:nvSpPr>
          <p:cNvPr id="3" name="Slide Number Placeholder 2">
            <a:extLst>
              <a:ext uri="{FF2B5EF4-FFF2-40B4-BE49-F238E27FC236}">
                <a16:creationId xmlns:a16="http://schemas.microsoft.com/office/drawing/2014/main" id="{2CE46081-B8C7-55F1-3FA5-644D8529B9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0B8634F-2D81-D9FC-4314-1F9F21CB91EA}"/>
              </a:ext>
            </a:extLst>
          </p:cNvPr>
          <p:cNvSpPr txBox="1"/>
          <p:nvPr/>
        </p:nvSpPr>
        <p:spPr>
          <a:xfrm>
            <a:off x="838200" y="1634204"/>
            <a:ext cx="9957816" cy="21852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75% </a:t>
            </a:r>
            <a:r>
              <a:rPr kumimoji="0" lang="en-US" sz="1800" b="0" i="0" u="none" strike="noStrike" kern="1200" cap="none" spc="0" normalizeH="0" baseline="0" noProof="0" dirty="0">
                <a:ln>
                  <a:noFill/>
                </a:ln>
                <a:solidFill>
                  <a:srgbClr val="000000"/>
                </a:solidFill>
                <a:effectLst/>
                <a:uLnTx/>
                <a:uFillTx/>
                <a:latin typeface="Arial"/>
                <a:ea typeface="+mn-ea"/>
                <a:cs typeface="+mn-cs"/>
              </a:rPr>
              <a:t>of </a:t>
            </a:r>
            <a:r>
              <a:rPr kumimoji="0" lang="en-US" sz="1800" b="0" i="0" u="sng" strike="noStrike" kern="1200" cap="none" spc="0" normalizeH="0" baseline="0" noProof="0" dirty="0">
                <a:ln>
                  <a:noFill/>
                </a:ln>
                <a:solidFill>
                  <a:srgbClr val="000000"/>
                </a:solidFill>
                <a:effectLst/>
                <a:uLnTx/>
                <a:uFillTx/>
                <a:latin typeface="Arial"/>
                <a:ea typeface="+mn-ea"/>
                <a:cs typeface="+mn-cs"/>
              </a:rPr>
              <a:t>institutional</a:t>
            </a:r>
            <a:r>
              <a:rPr kumimoji="0" lang="en-US" sz="1800" b="0" i="0" strike="noStrike" kern="1200" cap="none" spc="0" normalizeH="0" baseline="0" noProof="0" dirty="0">
                <a:ln>
                  <a:noFill/>
                </a:ln>
                <a:solidFill>
                  <a:srgbClr val="000000"/>
                </a:solidFill>
                <a:effectLst/>
                <a:uLnTx/>
                <a:uFillTx/>
                <a:latin typeface="Arial"/>
                <a:ea typeface="+mn-ea"/>
                <a:cs typeface="+mn-cs"/>
              </a:rPr>
              <a:t> investors incorporate </a:t>
            </a:r>
            <a:r>
              <a:rPr kumimoji="0" lang="en-US" sz="1800" b="0" i="0" u="none" strike="noStrike" kern="1200" cap="none" spc="0" normalizeH="0" baseline="0" noProof="0" dirty="0">
                <a:ln>
                  <a:noFill/>
                </a:ln>
                <a:solidFill>
                  <a:srgbClr val="000000"/>
                </a:solidFill>
                <a:effectLst/>
                <a:uLnTx/>
                <a:uFillTx/>
                <a:latin typeface="Arial"/>
                <a:ea typeface="+mn-ea"/>
                <a:cs typeface="+mn-cs"/>
              </a:rPr>
              <a:t>ESG factors into their investment processes. (MSCI Survey)</a:t>
            </a:r>
            <a:endParaRPr lang="en-US" dirty="0">
              <a:solidFill>
                <a:srgbClr val="000000"/>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3200" b="1" dirty="0">
                <a:solidFill>
                  <a:srgbClr val="000000"/>
                </a:solidFill>
                <a:latin typeface="Arial"/>
              </a:rPr>
              <a:t>77% </a:t>
            </a:r>
            <a:r>
              <a:rPr kumimoji="0" lang="en-US" sz="1800" b="0" i="0" u="none" strike="noStrike" kern="1200" cap="none" spc="0" normalizeH="0" baseline="0" noProof="0" dirty="0">
                <a:ln>
                  <a:noFill/>
                </a:ln>
                <a:solidFill>
                  <a:srgbClr val="000000"/>
                </a:solidFill>
                <a:effectLst/>
                <a:uLnTx/>
                <a:uFillTx/>
                <a:latin typeface="Arial"/>
                <a:ea typeface="+mn-ea"/>
                <a:cs typeface="+mn-cs"/>
              </a:rPr>
              <a:t>of </a:t>
            </a:r>
            <a:r>
              <a:rPr kumimoji="0" lang="en-US" sz="1800" b="0" i="0" u="sng" strike="noStrike" kern="1200" cap="none" spc="0" normalizeH="0" baseline="0" noProof="0" dirty="0">
                <a:ln>
                  <a:noFill/>
                </a:ln>
                <a:solidFill>
                  <a:srgbClr val="000000"/>
                </a:solidFill>
                <a:effectLst/>
                <a:uLnTx/>
                <a:uFillTx/>
                <a:latin typeface="Arial"/>
                <a:ea typeface="+mn-ea"/>
                <a:cs typeface="+mn-cs"/>
              </a:rPr>
              <a:t>retail</a:t>
            </a:r>
            <a:r>
              <a:rPr kumimoji="0" lang="en-US" sz="1800" b="0" i="0" strike="noStrike" kern="1200" cap="none" spc="0" normalizeH="0" baseline="0" noProof="0" dirty="0">
                <a:ln>
                  <a:noFill/>
                </a:ln>
                <a:solidFill>
                  <a:srgbClr val="000000"/>
                </a:solidFill>
                <a:effectLst/>
                <a:uLnTx/>
                <a:uFillTx/>
                <a:latin typeface="Arial"/>
                <a:ea typeface="+mn-ea"/>
                <a:cs typeface="+mn-cs"/>
              </a:rPr>
              <a:t> investors are </a:t>
            </a:r>
            <a:r>
              <a:rPr kumimoji="0" lang="en-US" sz="1800" b="0" i="0" u="none" strike="noStrike" kern="1200" cap="none" spc="0" normalizeH="0" baseline="0" noProof="0" dirty="0">
                <a:ln>
                  <a:noFill/>
                </a:ln>
                <a:solidFill>
                  <a:srgbClr val="000000"/>
                </a:solidFill>
                <a:effectLst/>
                <a:uLnTx/>
                <a:uFillTx/>
                <a:latin typeface="Arial"/>
                <a:ea typeface="+mn-ea"/>
                <a:cs typeface="+mn-cs"/>
              </a:rPr>
              <a:t>interested in sustainable investing. (Morgan Stanley 2024) </a:t>
            </a:r>
          </a:p>
        </p:txBody>
      </p:sp>
    </p:spTree>
    <p:extLst>
      <p:ext uri="{BB962C8B-B14F-4D97-AF65-F5344CB8AC3E}">
        <p14:creationId xmlns:p14="http://schemas.microsoft.com/office/powerpoint/2010/main" val="257178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solidFill>
                  <a:srgbClr val="242852"/>
                </a:solidFill>
                <a:latin typeface="Impact" panose="020B0806030902050204" pitchFamily="34" charset="0"/>
                <a:cs typeface="+mj-cs"/>
              </a:rPr>
              <a:t>Why Do We Regulate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3</a:t>
            </a:r>
          </a:p>
        </p:txBody>
      </p:sp>
      <p:sp>
        <p:nvSpPr>
          <p:cNvPr id="10" name="Rectangle 9">
            <a:extLst>
              <a:ext uri="{FF2B5EF4-FFF2-40B4-BE49-F238E27FC236}">
                <a16:creationId xmlns:a16="http://schemas.microsoft.com/office/drawing/2014/main" id="{7A7476F3-2D75-CEFA-773D-DA1E1BD267B9}"/>
              </a:ext>
            </a:extLst>
          </p:cNvPr>
          <p:cNvSpPr/>
          <p:nvPr/>
        </p:nvSpPr>
        <p:spPr>
          <a:xfrm>
            <a:off x="739653" y="2036004"/>
            <a:ext cx="3284323" cy="34769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640080" bIns="91440" rtlCol="0" anchor="t"/>
          <a:lstStyle/>
          <a:p>
            <a:pPr marL="285750" indent="-285750">
              <a:spcAft>
                <a:spcPts val="1200"/>
              </a:spcAft>
              <a:buBlip>
                <a:blip r:embed="rId4"/>
              </a:buBlip>
            </a:pPr>
            <a:r>
              <a:rPr lang="en-US" dirty="0">
                <a:solidFill>
                  <a:srgbClr val="000000"/>
                </a:solidFill>
              </a:rPr>
              <a:t>44% of global investors think that corporate reporting contains unsupported claims (PwC Survey-2024);</a:t>
            </a:r>
          </a:p>
          <a:p>
            <a:pPr>
              <a:spcAft>
                <a:spcPts val="1200"/>
              </a:spcAft>
            </a:pPr>
            <a:r>
              <a:rPr lang="en-US" dirty="0">
                <a:solidFill>
                  <a:schemeClr val="tx2"/>
                </a:solidFill>
              </a:rPr>
              <a:t> </a:t>
            </a:r>
          </a:p>
          <a:p>
            <a:pPr marL="285750" indent="-285750">
              <a:spcAft>
                <a:spcPts val="1200"/>
              </a:spcAft>
              <a:buFont typeface="Arial" panose="020B0604020202020204" pitchFamily="34" charset="0"/>
              <a:buChar char="•"/>
            </a:pPr>
            <a:endParaRPr lang="en-US" dirty="0">
              <a:solidFill>
                <a:schemeClr val="tx2"/>
              </a:solidFill>
            </a:endParaRPr>
          </a:p>
          <a:p>
            <a:pPr algn="ctr">
              <a:spcAft>
                <a:spcPts val="1200"/>
              </a:spcAft>
            </a:pPr>
            <a:endParaRPr lang="en-US" dirty="0">
              <a:solidFill>
                <a:schemeClr val="tx2"/>
              </a:solidFill>
            </a:endParaRPr>
          </a:p>
        </p:txBody>
      </p:sp>
      <p:sp>
        <p:nvSpPr>
          <p:cNvPr id="11" name="Rectangle 10">
            <a:extLst>
              <a:ext uri="{FF2B5EF4-FFF2-40B4-BE49-F238E27FC236}">
                <a16:creationId xmlns:a16="http://schemas.microsoft.com/office/drawing/2014/main" id="{3950314F-A4B1-2C33-70FB-1DCFFBC9B607}"/>
              </a:ext>
            </a:extLst>
          </p:cNvPr>
          <p:cNvSpPr/>
          <p:nvPr/>
        </p:nvSpPr>
        <p:spPr>
          <a:xfrm>
            <a:off x="4317442" y="2044932"/>
            <a:ext cx="3500996" cy="347697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91440" tIns="640080" bIns="91440" rtlCol="0" anchor="t"/>
          <a:lstStyle/>
          <a:p>
            <a:pPr marL="285750" indent="-285750">
              <a:spcAft>
                <a:spcPts val="1200"/>
              </a:spcAft>
              <a:buBlip>
                <a:blip r:embed="rId4"/>
              </a:buBlip>
            </a:pPr>
            <a:r>
              <a:rPr lang="en-US" dirty="0">
                <a:solidFill>
                  <a:srgbClr val="000000"/>
                </a:solidFill>
              </a:rPr>
              <a:t>1,841 incidents of misleading communication were recorded in 2024/2025, 56% of it were linked to environmental issues (greenwashing); </a:t>
            </a:r>
          </a:p>
          <a:p>
            <a:pPr marL="285750" indent="-285750">
              <a:spcAft>
                <a:spcPts val="1200"/>
              </a:spcAft>
              <a:buBlip>
                <a:blip r:embed="rId4"/>
              </a:buBlip>
            </a:pPr>
            <a:r>
              <a:rPr lang="en-US" dirty="0">
                <a:solidFill>
                  <a:srgbClr val="000000"/>
                </a:solidFill>
              </a:rPr>
              <a:t>High-risk incidents surged by 30% in 2024/2025 (</a:t>
            </a:r>
            <a:r>
              <a:rPr lang="en-US" dirty="0" err="1">
                <a:solidFill>
                  <a:srgbClr val="000000"/>
                </a:solidFill>
              </a:rPr>
              <a:t>RepRisk</a:t>
            </a:r>
            <a:r>
              <a:rPr lang="en-US" dirty="0">
                <a:solidFill>
                  <a:srgbClr val="000000"/>
                </a:solidFill>
              </a:rPr>
              <a:t>);</a:t>
            </a:r>
          </a:p>
          <a:p>
            <a:pPr algn="ctr">
              <a:spcAft>
                <a:spcPts val="1200"/>
              </a:spcAft>
            </a:pPr>
            <a:endParaRPr lang="en-US" dirty="0">
              <a:solidFill>
                <a:schemeClr val="tx2"/>
              </a:solidFill>
            </a:endParaRPr>
          </a:p>
        </p:txBody>
      </p:sp>
      <p:sp>
        <p:nvSpPr>
          <p:cNvPr id="12" name="Rectangle 11">
            <a:extLst>
              <a:ext uri="{FF2B5EF4-FFF2-40B4-BE49-F238E27FC236}">
                <a16:creationId xmlns:a16="http://schemas.microsoft.com/office/drawing/2014/main" id="{F75C7196-DE7E-EFC2-CFAF-425AA0636D1A}"/>
              </a:ext>
            </a:extLst>
          </p:cNvPr>
          <p:cNvSpPr/>
          <p:nvPr/>
        </p:nvSpPr>
        <p:spPr>
          <a:xfrm>
            <a:off x="8043863" y="2044932"/>
            <a:ext cx="3428137" cy="347697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91440" tIns="640080" bIns="91440" rtlCol="0" anchor="t"/>
          <a:lstStyle/>
          <a:p>
            <a:pPr marL="285750" indent="-285750" algn="l" defTabSz="914400" rtl="0" eaLnBrk="1" latinLnBrk="0" hangingPunct="1">
              <a:spcAft>
                <a:spcPts val="1200"/>
              </a:spcAft>
              <a:buBlip>
                <a:blip r:embed="rId4"/>
              </a:buBlip>
            </a:pPr>
            <a:r>
              <a:rPr lang="en-US" sz="1800" kern="1200" dirty="0">
                <a:solidFill>
                  <a:srgbClr val="000000"/>
                </a:solidFill>
                <a:ea typeface="+mn-ea"/>
                <a:cs typeface="+mn-cs"/>
              </a:rPr>
              <a:t>WEF Global Risks Report 2024/2025:</a:t>
            </a:r>
          </a:p>
          <a:p>
            <a:pPr marL="742950" lvl="1" indent="-285750" algn="l" defTabSz="914400" rtl="0" eaLnBrk="1" latinLnBrk="0" hangingPunct="1">
              <a:spcAft>
                <a:spcPts val="1200"/>
              </a:spcAft>
              <a:buBlip>
                <a:blip r:embed="rId4"/>
              </a:buBlip>
            </a:pPr>
            <a:r>
              <a:rPr lang="en-US" sz="1800" kern="1200" dirty="0">
                <a:solidFill>
                  <a:srgbClr val="000000"/>
                </a:solidFill>
                <a:ea typeface="+mn-ea"/>
                <a:cs typeface="+mn-cs"/>
              </a:rPr>
              <a:t>5 of the top 10 global risks over the long-term are Environmental. </a:t>
            </a:r>
          </a:p>
          <a:p>
            <a:pPr marL="742950" lvl="1" indent="-285750" algn="l" defTabSz="914400" rtl="0" eaLnBrk="1" latinLnBrk="0" hangingPunct="1">
              <a:spcAft>
                <a:spcPts val="1200"/>
              </a:spcAft>
              <a:buBlip>
                <a:blip r:embed="rId4"/>
              </a:buBlip>
            </a:pPr>
            <a:r>
              <a:rPr lang="en-US" sz="1800" kern="1200" dirty="0">
                <a:solidFill>
                  <a:srgbClr val="000000"/>
                </a:solidFill>
                <a:ea typeface="+mn-ea"/>
                <a:cs typeface="+mn-cs"/>
              </a:rPr>
              <a:t>2 of the top 10 global risks over the longer-term are Societal. </a:t>
            </a:r>
          </a:p>
          <a:p>
            <a:pPr algn="ctr">
              <a:spcAft>
                <a:spcPts val="1200"/>
              </a:spcAft>
            </a:pPr>
            <a:endParaRPr lang="en-US" dirty="0">
              <a:solidFill>
                <a:schemeClr val="tx2"/>
              </a:solidFill>
            </a:endParaRPr>
          </a:p>
        </p:txBody>
      </p:sp>
      <p:sp>
        <p:nvSpPr>
          <p:cNvPr id="13" name="Oval 12">
            <a:extLst>
              <a:ext uri="{FF2B5EF4-FFF2-40B4-BE49-F238E27FC236}">
                <a16:creationId xmlns:a16="http://schemas.microsoft.com/office/drawing/2014/main" id="{D9721930-A2E3-D222-147D-BDA3013747CC}"/>
              </a:ext>
            </a:extLst>
          </p:cNvPr>
          <p:cNvSpPr>
            <a:spLocks noChangeAspect="1"/>
          </p:cNvSpPr>
          <p:nvPr/>
        </p:nvSpPr>
        <p:spPr bwMode="auto">
          <a:xfrm>
            <a:off x="1888989" y="1416139"/>
            <a:ext cx="1005840" cy="1005840"/>
          </a:xfrm>
          <a:prstGeom prst="ellipse">
            <a:avLst/>
          </a:prstGeom>
          <a:solidFill>
            <a:schemeClr val="accent3">
              <a:lumMod val="20000"/>
              <a:lumOff val="80000"/>
            </a:schemeClr>
          </a:solidFill>
          <a:ln>
            <a:noFill/>
          </a:ln>
        </p:spPr>
        <p:txBody>
          <a:bodyPr rtlCol="0" anchor="ctr"/>
          <a:lstStyle/>
          <a:p>
            <a:pPr algn="l"/>
            <a:endParaRPr lang="en-US"/>
          </a:p>
        </p:txBody>
      </p:sp>
      <p:sp>
        <p:nvSpPr>
          <p:cNvPr id="14" name="Oval 13">
            <a:extLst>
              <a:ext uri="{FF2B5EF4-FFF2-40B4-BE49-F238E27FC236}">
                <a16:creationId xmlns:a16="http://schemas.microsoft.com/office/drawing/2014/main" id="{68D541D2-3E24-5CBC-8E01-245A05012D6C}"/>
              </a:ext>
            </a:extLst>
          </p:cNvPr>
          <p:cNvSpPr>
            <a:spLocks noChangeAspect="1"/>
          </p:cNvSpPr>
          <p:nvPr/>
        </p:nvSpPr>
        <p:spPr bwMode="auto">
          <a:xfrm>
            <a:off x="5615410" y="1425067"/>
            <a:ext cx="1005840" cy="1005840"/>
          </a:xfrm>
          <a:prstGeom prst="ellipse">
            <a:avLst/>
          </a:prstGeom>
          <a:solidFill>
            <a:schemeClr val="accent3">
              <a:lumMod val="20000"/>
              <a:lumOff val="80000"/>
            </a:schemeClr>
          </a:solidFill>
          <a:ln>
            <a:noFill/>
          </a:ln>
        </p:spPr>
        <p:txBody>
          <a:bodyPr rtlCol="0" anchor="ctr"/>
          <a:lstStyle/>
          <a:p>
            <a:pPr algn="l"/>
            <a:endParaRPr lang="en-US"/>
          </a:p>
        </p:txBody>
      </p:sp>
      <p:sp>
        <p:nvSpPr>
          <p:cNvPr id="15" name="Oval 14">
            <a:extLst>
              <a:ext uri="{FF2B5EF4-FFF2-40B4-BE49-F238E27FC236}">
                <a16:creationId xmlns:a16="http://schemas.microsoft.com/office/drawing/2014/main" id="{B4AC7523-BA85-ABFF-F1A3-E6B92FBB0BF1}"/>
              </a:ext>
            </a:extLst>
          </p:cNvPr>
          <p:cNvSpPr>
            <a:spLocks noChangeAspect="1"/>
          </p:cNvSpPr>
          <p:nvPr/>
        </p:nvSpPr>
        <p:spPr bwMode="auto">
          <a:xfrm>
            <a:off x="9193199" y="1425067"/>
            <a:ext cx="1005840" cy="1005840"/>
          </a:xfrm>
          <a:prstGeom prst="ellipse">
            <a:avLst/>
          </a:prstGeom>
          <a:solidFill>
            <a:schemeClr val="accent3">
              <a:lumMod val="20000"/>
              <a:lumOff val="80000"/>
            </a:schemeClr>
          </a:solidFill>
          <a:ln>
            <a:noFill/>
          </a:ln>
        </p:spPr>
        <p:txBody>
          <a:bodyPr rtlCol="0" anchor="ctr"/>
          <a:lstStyle/>
          <a:p>
            <a:pPr algn="l"/>
            <a:endParaRPr lang="en-US"/>
          </a:p>
        </p:txBody>
      </p:sp>
      <p:pic>
        <p:nvPicPr>
          <p:cNvPr id="16" name="Picture 15">
            <a:extLst>
              <a:ext uri="{FF2B5EF4-FFF2-40B4-BE49-F238E27FC236}">
                <a16:creationId xmlns:a16="http://schemas.microsoft.com/office/drawing/2014/main" id="{AF61B54B-141D-4E09-85CD-321D267CDAAE}"/>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9339491" y="1570429"/>
            <a:ext cx="713256" cy="713256"/>
          </a:xfrm>
          <a:prstGeom prst="rect">
            <a:avLst/>
          </a:prstGeom>
        </p:spPr>
      </p:pic>
      <p:pic>
        <p:nvPicPr>
          <p:cNvPr id="17" name="Graphic 16" descr="Group brainstorm with solid fill">
            <a:extLst>
              <a:ext uri="{FF2B5EF4-FFF2-40B4-BE49-F238E27FC236}">
                <a16:creationId xmlns:a16="http://schemas.microsoft.com/office/drawing/2014/main" id="{6E0589A4-B7BF-5061-15A6-ABA6247A4A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4614" y="1416139"/>
            <a:ext cx="914400" cy="914400"/>
          </a:xfrm>
          <a:prstGeom prst="rect">
            <a:avLst/>
          </a:prstGeom>
        </p:spPr>
      </p:pic>
      <p:pic>
        <p:nvPicPr>
          <p:cNvPr id="18" name="Graphic 17" descr="Clipboard All Crosses with solid fill">
            <a:extLst>
              <a:ext uri="{FF2B5EF4-FFF2-40B4-BE49-F238E27FC236}">
                <a16:creationId xmlns:a16="http://schemas.microsoft.com/office/drawing/2014/main" id="{E17EEA0A-248F-0A89-5082-5AF035FD27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83566" y="1490130"/>
            <a:ext cx="849337" cy="849337"/>
          </a:xfrm>
          <a:prstGeom prst="rect">
            <a:avLst/>
          </a:prstGeom>
        </p:spPr>
      </p:pic>
    </p:spTree>
    <p:extLst>
      <p:ext uri="{BB962C8B-B14F-4D97-AF65-F5344CB8AC3E}">
        <p14:creationId xmlns:p14="http://schemas.microsoft.com/office/powerpoint/2010/main" val="159588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solidFill>
                  <a:srgbClr val="242852"/>
                </a:solidFill>
                <a:latin typeface="Impact" panose="020B0806030902050204" pitchFamily="34" charset="0"/>
                <a:cs typeface="+mj-cs"/>
              </a:rPr>
              <a:t>Why Do We Regulate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4</a:t>
            </a:r>
          </a:p>
        </p:txBody>
      </p:sp>
      <p:graphicFrame>
        <p:nvGraphicFramePr>
          <p:cNvPr id="4" name="Chart 3">
            <a:extLst>
              <a:ext uri="{FF2B5EF4-FFF2-40B4-BE49-F238E27FC236}">
                <a16:creationId xmlns:a16="http://schemas.microsoft.com/office/drawing/2014/main" id="{167E861C-92A6-81E1-F714-19E16FC8A096}"/>
              </a:ext>
            </a:extLst>
          </p:cNvPr>
          <p:cNvGraphicFramePr/>
          <p:nvPr>
            <p:extLst>
              <p:ext uri="{D42A27DB-BD31-4B8C-83A1-F6EECF244321}">
                <p14:modId xmlns:p14="http://schemas.microsoft.com/office/powerpoint/2010/main" val="1616648692"/>
              </p:ext>
            </p:extLst>
          </p:nvPr>
        </p:nvGraphicFramePr>
        <p:xfrm>
          <a:off x="7027821" y="1330568"/>
          <a:ext cx="3624398" cy="27961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6D7D21-81DB-5E81-5BB0-D48BE7F8EDA3}"/>
              </a:ext>
            </a:extLst>
          </p:cNvPr>
          <p:cNvSpPr txBox="1"/>
          <p:nvPr/>
        </p:nvSpPr>
        <p:spPr>
          <a:xfrm>
            <a:off x="7027821" y="3798858"/>
            <a:ext cx="1204449" cy="230832"/>
          </a:xfrm>
          <a:prstGeom prst="rect">
            <a:avLst/>
          </a:prstGeom>
          <a:noFill/>
        </p:spPr>
        <p:txBody>
          <a:bodyPr wrap="square" rtlCol="0">
            <a:spAutoFit/>
          </a:bodyPr>
          <a:lstStyle/>
          <a:p>
            <a:r>
              <a:rPr lang="en-US" sz="900" dirty="0"/>
              <a:t>RepRisk-2024/2025</a:t>
            </a:r>
          </a:p>
        </p:txBody>
      </p:sp>
      <p:sp>
        <p:nvSpPr>
          <p:cNvPr id="6" name="Rectangle 5">
            <a:extLst>
              <a:ext uri="{FF2B5EF4-FFF2-40B4-BE49-F238E27FC236}">
                <a16:creationId xmlns:a16="http://schemas.microsoft.com/office/drawing/2014/main" id="{EF004E17-EEEF-AA20-C953-9EB8D0C3FFBC}"/>
              </a:ext>
            </a:extLst>
          </p:cNvPr>
          <p:cNvSpPr/>
          <p:nvPr/>
        </p:nvSpPr>
        <p:spPr>
          <a:xfrm>
            <a:off x="7014633" y="1240435"/>
            <a:ext cx="3624398" cy="28192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59B3FD3-DA5E-0516-D54F-7B87B542448E}"/>
              </a:ext>
            </a:extLst>
          </p:cNvPr>
          <p:cNvGrpSpPr/>
          <p:nvPr/>
        </p:nvGrpSpPr>
        <p:grpSpPr>
          <a:xfrm>
            <a:off x="839078" y="1467110"/>
            <a:ext cx="4116387" cy="1092519"/>
            <a:chOff x="1160941" y="1148602"/>
            <a:chExt cx="4116387" cy="1114425"/>
          </a:xfrm>
        </p:grpSpPr>
        <p:sp>
          <p:nvSpPr>
            <p:cNvPr id="19" name="Google Shape;1409;p54">
              <a:extLst>
                <a:ext uri="{FF2B5EF4-FFF2-40B4-BE49-F238E27FC236}">
                  <a16:creationId xmlns:a16="http://schemas.microsoft.com/office/drawing/2014/main" id="{FE4F4892-16D9-3D87-33E5-4E4DBBA25E35}"/>
                </a:ext>
              </a:extLst>
            </p:cNvPr>
            <p:cNvSpPr/>
            <p:nvPr/>
          </p:nvSpPr>
          <p:spPr>
            <a:xfrm>
              <a:off x="1168878" y="1150190"/>
              <a:ext cx="4108450" cy="1112837"/>
            </a:xfrm>
            <a:custGeom>
              <a:avLst/>
              <a:gdLst/>
              <a:ahLst/>
              <a:cxnLst/>
              <a:rect l="l" t="t" r="r" b="b"/>
              <a:pathLst>
                <a:path w="1369" h="371" extrusionOk="0">
                  <a:moveTo>
                    <a:pt x="1183" y="371"/>
                  </a:moveTo>
                  <a:cubicBezTo>
                    <a:pt x="186" y="371"/>
                    <a:pt x="186" y="371"/>
                    <a:pt x="186" y="371"/>
                  </a:cubicBezTo>
                  <a:cubicBezTo>
                    <a:pt x="83" y="371"/>
                    <a:pt x="0" y="288"/>
                    <a:pt x="0" y="186"/>
                  </a:cubicBezTo>
                  <a:cubicBezTo>
                    <a:pt x="0" y="186"/>
                    <a:pt x="0" y="186"/>
                    <a:pt x="0" y="186"/>
                  </a:cubicBezTo>
                  <a:cubicBezTo>
                    <a:pt x="0" y="83"/>
                    <a:pt x="83" y="0"/>
                    <a:pt x="186" y="0"/>
                  </a:cubicBezTo>
                  <a:cubicBezTo>
                    <a:pt x="1183" y="0"/>
                    <a:pt x="1183" y="0"/>
                    <a:pt x="1183" y="0"/>
                  </a:cubicBezTo>
                  <a:cubicBezTo>
                    <a:pt x="1286" y="0"/>
                    <a:pt x="1369" y="83"/>
                    <a:pt x="1369" y="186"/>
                  </a:cubicBezTo>
                  <a:cubicBezTo>
                    <a:pt x="1369" y="186"/>
                    <a:pt x="1369" y="186"/>
                    <a:pt x="1369" y="186"/>
                  </a:cubicBezTo>
                  <a:cubicBezTo>
                    <a:pt x="1369" y="288"/>
                    <a:pt x="1286" y="371"/>
                    <a:pt x="1183" y="371"/>
                  </a:cubicBezTo>
                  <a:close/>
                </a:path>
              </a:pathLst>
            </a:custGeom>
            <a:solidFill>
              <a:srgbClr val="24285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 name="Google Shape;1415;p54">
              <a:extLst>
                <a:ext uri="{FF2B5EF4-FFF2-40B4-BE49-F238E27FC236}">
                  <a16:creationId xmlns:a16="http://schemas.microsoft.com/office/drawing/2014/main" id="{0C896CD4-3695-6B8C-5592-81541A1E55A5}"/>
                </a:ext>
              </a:extLst>
            </p:cNvPr>
            <p:cNvSpPr/>
            <p:nvPr/>
          </p:nvSpPr>
          <p:spPr>
            <a:xfrm>
              <a:off x="1160941" y="1148602"/>
              <a:ext cx="1111250" cy="1114425"/>
            </a:xfrm>
            <a:prstGeom prst="ellipse">
              <a:avLst/>
            </a:prstGeom>
            <a:solidFill>
              <a:schemeClr val="accent3">
                <a:lumMod val="20000"/>
                <a:lumOff val="80000"/>
                <a:alpha val="89803"/>
              </a:schemeClr>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Google Shape;1434;p54">
              <a:extLst>
                <a:ext uri="{FF2B5EF4-FFF2-40B4-BE49-F238E27FC236}">
                  <a16:creationId xmlns:a16="http://schemas.microsoft.com/office/drawing/2014/main" id="{CCC66E67-DEFD-7E05-4752-A99AFCD25DE7}"/>
                </a:ext>
              </a:extLst>
            </p:cNvPr>
            <p:cNvSpPr txBox="1"/>
            <p:nvPr/>
          </p:nvSpPr>
          <p:spPr>
            <a:xfrm>
              <a:off x="2272191" y="1356565"/>
              <a:ext cx="2420203" cy="738187"/>
            </a:xfrm>
            <a:prstGeom prst="rect">
              <a:avLst/>
            </a:prstGeom>
            <a:no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chemeClr val="lt1"/>
                </a:buClr>
                <a:buSzPts val="1400"/>
                <a:buFont typeface="Open Sans"/>
                <a:buNone/>
              </a:pPr>
              <a:r>
                <a:rPr lang="en-US" sz="2400" b="1" i="0" u="none">
                  <a:solidFill>
                    <a:schemeClr val="lt1"/>
                  </a:solidFill>
                  <a:latin typeface="Open Sans"/>
                  <a:ea typeface="Open Sans"/>
                  <a:cs typeface="Open Sans"/>
                  <a:sym typeface="Open Sans"/>
                </a:rPr>
                <a:t>PROTECT INVESTORS</a:t>
              </a:r>
              <a:endParaRPr sz="3200" b="1"/>
            </a:p>
          </p:txBody>
        </p:sp>
        <p:pic>
          <p:nvPicPr>
            <p:cNvPr id="22" name="Picture 21">
              <a:extLst>
                <a:ext uri="{FF2B5EF4-FFF2-40B4-BE49-F238E27FC236}">
                  <a16:creationId xmlns:a16="http://schemas.microsoft.com/office/drawing/2014/main" id="{C1831C07-03CA-D512-7880-017F124CB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141" y="1319023"/>
              <a:ext cx="806724" cy="806724"/>
            </a:xfrm>
            <a:prstGeom prst="rect">
              <a:avLst/>
            </a:prstGeom>
          </p:spPr>
        </p:pic>
      </p:grpSp>
      <p:grpSp>
        <p:nvGrpSpPr>
          <p:cNvPr id="23" name="Group 22">
            <a:extLst>
              <a:ext uri="{FF2B5EF4-FFF2-40B4-BE49-F238E27FC236}">
                <a16:creationId xmlns:a16="http://schemas.microsoft.com/office/drawing/2014/main" id="{A2F8393A-FA69-5B04-82F6-D90FFD7FD8F6}"/>
              </a:ext>
            </a:extLst>
          </p:cNvPr>
          <p:cNvGrpSpPr/>
          <p:nvPr/>
        </p:nvGrpSpPr>
        <p:grpSpPr>
          <a:xfrm>
            <a:off x="816896" y="2854888"/>
            <a:ext cx="4116387" cy="1148224"/>
            <a:chOff x="1160941" y="2513171"/>
            <a:chExt cx="4116387" cy="1141746"/>
          </a:xfrm>
          <a:solidFill>
            <a:srgbClr val="AF882D"/>
          </a:solidFill>
        </p:grpSpPr>
        <p:sp>
          <p:nvSpPr>
            <p:cNvPr id="24" name="Google Shape;1410;p54">
              <a:extLst>
                <a:ext uri="{FF2B5EF4-FFF2-40B4-BE49-F238E27FC236}">
                  <a16:creationId xmlns:a16="http://schemas.microsoft.com/office/drawing/2014/main" id="{BC5BDEFA-78F9-013E-CB73-3257CCBE7170}"/>
                </a:ext>
              </a:extLst>
            </p:cNvPr>
            <p:cNvSpPr/>
            <p:nvPr/>
          </p:nvSpPr>
          <p:spPr>
            <a:xfrm>
              <a:off x="1168878" y="2532903"/>
              <a:ext cx="4108450" cy="1116012"/>
            </a:xfrm>
            <a:custGeom>
              <a:avLst/>
              <a:gdLst/>
              <a:ahLst/>
              <a:cxnLst/>
              <a:rect l="l" t="t" r="r" b="b"/>
              <a:pathLst>
                <a:path w="1369" h="372" extrusionOk="0">
                  <a:moveTo>
                    <a:pt x="1183" y="0"/>
                  </a:moveTo>
                  <a:cubicBezTo>
                    <a:pt x="186" y="0"/>
                    <a:pt x="186" y="0"/>
                    <a:pt x="186" y="0"/>
                  </a:cubicBezTo>
                  <a:cubicBezTo>
                    <a:pt x="83" y="0"/>
                    <a:pt x="0" y="83"/>
                    <a:pt x="0" y="186"/>
                  </a:cubicBezTo>
                  <a:cubicBezTo>
                    <a:pt x="0" y="186"/>
                    <a:pt x="0" y="186"/>
                    <a:pt x="0" y="186"/>
                  </a:cubicBezTo>
                  <a:cubicBezTo>
                    <a:pt x="0" y="289"/>
                    <a:pt x="83" y="372"/>
                    <a:pt x="186" y="372"/>
                  </a:cubicBezTo>
                  <a:cubicBezTo>
                    <a:pt x="1183" y="372"/>
                    <a:pt x="1183" y="372"/>
                    <a:pt x="1183" y="372"/>
                  </a:cubicBezTo>
                  <a:cubicBezTo>
                    <a:pt x="1286" y="372"/>
                    <a:pt x="1369" y="289"/>
                    <a:pt x="1369" y="186"/>
                  </a:cubicBezTo>
                  <a:cubicBezTo>
                    <a:pt x="1369" y="186"/>
                    <a:pt x="1369" y="186"/>
                    <a:pt x="1369" y="186"/>
                  </a:cubicBezTo>
                  <a:cubicBezTo>
                    <a:pt x="1369" y="83"/>
                    <a:pt x="1286" y="0"/>
                    <a:pt x="1183" y="0"/>
                  </a:cubicBezTo>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 name="Google Shape;1416;p54">
              <a:extLst>
                <a:ext uri="{FF2B5EF4-FFF2-40B4-BE49-F238E27FC236}">
                  <a16:creationId xmlns:a16="http://schemas.microsoft.com/office/drawing/2014/main" id="{FF1B021E-6A8C-985E-6BE1-E7D6B0233147}"/>
                </a:ext>
              </a:extLst>
            </p:cNvPr>
            <p:cNvSpPr/>
            <p:nvPr/>
          </p:nvSpPr>
          <p:spPr>
            <a:xfrm>
              <a:off x="1160941" y="2513171"/>
              <a:ext cx="1119187" cy="1141746"/>
            </a:xfrm>
            <a:prstGeom prst="ellipse">
              <a:avLst/>
            </a:pr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Google Shape;1435;p54">
              <a:extLst>
                <a:ext uri="{FF2B5EF4-FFF2-40B4-BE49-F238E27FC236}">
                  <a16:creationId xmlns:a16="http://schemas.microsoft.com/office/drawing/2014/main" id="{386FCA1F-C9B8-4F48-A826-4BA929B6BE58}"/>
                </a:ext>
              </a:extLst>
            </p:cNvPr>
            <p:cNvSpPr txBox="1"/>
            <p:nvPr/>
          </p:nvSpPr>
          <p:spPr>
            <a:xfrm>
              <a:off x="2298117" y="2691801"/>
              <a:ext cx="2420203" cy="739775"/>
            </a:xfrm>
            <a:prstGeom prst="rect">
              <a:avLst/>
            </a:prstGeom>
            <a:gr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en-US" sz="2400" b="1" i="0" u="none" dirty="0">
                  <a:solidFill>
                    <a:schemeClr val="lt1"/>
                  </a:solidFill>
                  <a:latin typeface="Open Sans"/>
                  <a:ea typeface="Open Sans"/>
                  <a:cs typeface="Open Sans"/>
                  <a:sym typeface="Open Sans"/>
                </a:rPr>
                <a:t>AVOID SYSTEMIC RISK</a:t>
              </a:r>
              <a:endParaRPr sz="3200" b="1" dirty="0"/>
            </a:p>
          </p:txBody>
        </p:sp>
        <p:pic>
          <p:nvPicPr>
            <p:cNvPr id="27" name="Picture 26">
              <a:extLst>
                <a:ext uri="{FF2B5EF4-FFF2-40B4-BE49-F238E27FC236}">
                  <a16:creationId xmlns:a16="http://schemas.microsoft.com/office/drawing/2014/main" id="{92E29E48-8BCF-28E2-F306-C4B5FB73A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333" y="2768910"/>
              <a:ext cx="664465" cy="664465"/>
            </a:xfrm>
            <a:prstGeom prst="rect">
              <a:avLst/>
            </a:prstGeom>
            <a:grpFill/>
          </p:spPr>
        </p:pic>
      </p:grpSp>
      <p:grpSp>
        <p:nvGrpSpPr>
          <p:cNvPr id="28" name="Group 27">
            <a:extLst>
              <a:ext uri="{FF2B5EF4-FFF2-40B4-BE49-F238E27FC236}">
                <a16:creationId xmlns:a16="http://schemas.microsoft.com/office/drawing/2014/main" id="{B2459509-12C0-B887-7C9C-41CE133B2197}"/>
              </a:ext>
            </a:extLst>
          </p:cNvPr>
          <p:cNvGrpSpPr/>
          <p:nvPr/>
        </p:nvGrpSpPr>
        <p:grpSpPr>
          <a:xfrm>
            <a:off x="816896" y="4276224"/>
            <a:ext cx="4116387" cy="1141746"/>
            <a:chOff x="1160941" y="3865640"/>
            <a:chExt cx="4116387" cy="1141746"/>
          </a:xfrm>
          <a:solidFill>
            <a:schemeClr val="tx1">
              <a:lumMod val="50000"/>
              <a:lumOff val="50000"/>
            </a:schemeClr>
          </a:solidFill>
        </p:grpSpPr>
        <p:sp>
          <p:nvSpPr>
            <p:cNvPr id="29" name="Google Shape;1411;p54">
              <a:extLst>
                <a:ext uri="{FF2B5EF4-FFF2-40B4-BE49-F238E27FC236}">
                  <a16:creationId xmlns:a16="http://schemas.microsoft.com/office/drawing/2014/main" id="{5BA7E68B-3367-ED34-D707-A4C1D041EB62}"/>
                </a:ext>
              </a:extLst>
            </p:cNvPr>
            <p:cNvSpPr/>
            <p:nvPr/>
          </p:nvSpPr>
          <p:spPr>
            <a:xfrm>
              <a:off x="1168878" y="3875928"/>
              <a:ext cx="4108450" cy="1117600"/>
            </a:xfrm>
            <a:custGeom>
              <a:avLst/>
              <a:gdLst/>
              <a:ahLst/>
              <a:cxnLst/>
              <a:rect l="l" t="t" r="r" b="b"/>
              <a:pathLst>
                <a:path w="1369" h="372" extrusionOk="0">
                  <a:moveTo>
                    <a:pt x="1183" y="372"/>
                  </a:moveTo>
                  <a:cubicBezTo>
                    <a:pt x="186" y="372"/>
                    <a:pt x="186" y="372"/>
                    <a:pt x="186" y="372"/>
                  </a:cubicBezTo>
                  <a:cubicBezTo>
                    <a:pt x="83" y="372"/>
                    <a:pt x="0" y="289"/>
                    <a:pt x="0" y="186"/>
                  </a:cubicBezTo>
                  <a:cubicBezTo>
                    <a:pt x="0" y="186"/>
                    <a:pt x="0" y="186"/>
                    <a:pt x="0" y="186"/>
                  </a:cubicBezTo>
                  <a:cubicBezTo>
                    <a:pt x="0" y="84"/>
                    <a:pt x="83" y="0"/>
                    <a:pt x="186" y="0"/>
                  </a:cubicBezTo>
                  <a:cubicBezTo>
                    <a:pt x="1183" y="0"/>
                    <a:pt x="1183" y="0"/>
                    <a:pt x="1183" y="0"/>
                  </a:cubicBezTo>
                  <a:cubicBezTo>
                    <a:pt x="1286" y="0"/>
                    <a:pt x="1369" y="84"/>
                    <a:pt x="1369" y="186"/>
                  </a:cubicBezTo>
                  <a:cubicBezTo>
                    <a:pt x="1369" y="186"/>
                    <a:pt x="1369" y="186"/>
                    <a:pt x="1369" y="186"/>
                  </a:cubicBezTo>
                  <a:cubicBezTo>
                    <a:pt x="1369" y="289"/>
                    <a:pt x="1286" y="372"/>
                    <a:pt x="1183" y="372"/>
                  </a:cubicBezTo>
                  <a:close/>
                </a:path>
              </a:pathLst>
            </a:cu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 name="Google Shape;1417;p54">
              <a:extLst>
                <a:ext uri="{FF2B5EF4-FFF2-40B4-BE49-F238E27FC236}">
                  <a16:creationId xmlns:a16="http://schemas.microsoft.com/office/drawing/2014/main" id="{B3B868DA-A15F-3371-8398-40E8D642B5C8}"/>
                </a:ext>
              </a:extLst>
            </p:cNvPr>
            <p:cNvSpPr/>
            <p:nvPr/>
          </p:nvSpPr>
          <p:spPr>
            <a:xfrm>
              <a:off x="1160941" y="3865640"/>
              <a:ext cx="1119187" cy="1141746"/>
            </a:xfrm>
            <a:prstGeom prst="ellipse">
              <a:avLst/>
            </a:prstGeom>
            <a:gr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 name="Google Shape;1436;p54">
              <a:extLst>
                <a:ext uri="{FF2B5EF4-FFF2-40B4-BE49-F238E27FC236}">
                  <a16:creationId xmlns:a16="http://schemas.microsoft.com/office/drawing/2014/main" id="{298E5CAA-1B65-08FB-3BD2-2BE1F6C204BC}"/>
                </a:ext>
              </a:extLst>
            </p:cNvPr>
            <p:cNvSpPr txBox="1"/>
            <p:nvPr/>
          </p:nvSpPr>
          <p:spPr>
            <a:xfrm>
              <a:off x="2320648" y="4054425"/>
              <a:ext cx="2670255" cy="739775"/>
            </a:xfrm>
            <a:prstGeom prst="rect">
              <a:avLst/>
            </a:prstGeom>
            <a:gr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Open Sans"/>
                <a:buNone/>
              </a:pPr>
              <a:r>
                <a:rPr lang="en-US" sz="2400" b="1" i="0" u="none" dirty="0">
                  <a:solidFill>
                    <a:schemeClr val="lt1"/>
                  </a:solidFill>
                  <a:latin typeface="Open Sans"/>
                  <a:ea typeface="Open Sans"/>
                  <a:cs typeface="Open Sans"/>
                  <a:sym typeface="Open Sans"/>
                </a:rPr>
                <a:t>ENSURE TRANSPARENCY</a:t>
              </a:r>
              <a:endParaRPr sz="3200" b="1" dirty="0"/>
            </a:p>
          </p:txBody>
        </p:sp>
        <p:pic>
          <p:nvPicPr>
            <p:cNvPr id="32" name="Picture 31">
              <a:extLst>
                <a:ext uri="{FF2B5EF4-FFF2-40B4-BE49-F238E27FC236}">
                  <a16:creationId xmlns:a16="http://schemas.microsoft.com/office/drawing/2014/main" id="{E17FDA61-1403-C059-B104-1C5008450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33" y="4054425"/>
              <a:ext cx="738613" cy="738613"/>
            </a:xfrm>
            <a:prstGeom prst="rect">
              <a:avLst/>
            </a:prstGeom>
            <a:grpFill/>
          </p:spPr>
        </p:pic>
      </p:grpSp>
      <p:grpSp>
        <p:nvGrpSpPr>
          <p:cNvPr id="33" name="Group 32">
            <a:extLst>
              <a:ext uri="{FF2B5EF4-FFF2-40B4-BE49-F238E27FC236}">
                <a16:creationId xmlns:a16="http://schemas.microsoft.com/office/drawing/2014/main" id="{7D554BA9-03AD-20A2-D8A9-071826348294}"/>
              </a:ext>
            </a:extLst>
          </p:cNvPr>
          <p:cNvGrpSpPr/>
          <p:nvPr/>
        </p:nvGrpSpPr>
        <p:grpSpPr>
          <a:xfrm>
            <a:off x="776716" y="1427310"/>
            <a:ext cx="1177356" cy="1177356"/>
            <a:chOff x="0" y="0"/>
            <a:chExt cx="812800" cy="812800"/>
          </a:xfrm>
        </p:grpSpPr>
        <p:sp>
          <p:nvSpPr>
            <p:cNvPr id="34" name="Freeform 26">
              <a:extLst>
                <a:ext uri="{FF2B5EF4-FFF2-40B4-BE49-F238E27FC236}">
                  <a16:creationId xmlns:a16="http://schemas.microsoft.com/office/drawing/2014/main" id="{5F7DA7E8-0B89-8E44-4EA8-6A357AC08C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242852"/>
              </a:solidFill>
              <a:prstDash val="solid"/>
              <a:miter/>
            </a:ln>
          </p:spPr>
          <p:txBody>
            <a:bodyPr/>
            <a:lstStyle/>
            <a:p>
              <a:endParaRPr lang="en-US"/>
            </a:p>
          </p:txBody>
        </p:sp>
        <p:sp>
          <p:nvSpPr>
            <p:cNvPr id="35" name="TextBox 27">
              <a:extLst>
                <a:ext uri="{FF2B5EF4-FFF2-40B4-BE49-F238E27FC236}">
                  <a16:creationId xmlns:a16="http://schemas.microsoft.com/office/drawing/2014/main" id="{292E61B2-4E9A-0540-E231-E926D3416393}"/>
                </a:ext>
              </a:extLst>
            </p:cNvPr>
            <p:cNvSpPr txBox="1"/>
            <p:nvPr/>
          </p:nvSpPr>
          <p:spPr>
            <a:xfrm>
              <a:off x="76200" y="57150"/>
              <a:ext cx="660400" cy="6794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36" name="Freeform 40">
            <a:extLst>
              <a:ext uri="{FF2B5EF4-FFF2-40B4-BE49-F238E27FC236}">
                <a16:creationId xmlns:a16="http://schemas.microsoft.com/office/drawing/2014/main" id="{C9905C82-9AF6-E7B7-936D-BC41E2E3E6B8}"/>
              </a:ext>
            </a:extLst>
          </p:cNvPr>
          <p:cNvSpPr/>
          <p:nvPr/>
        </p:nvSpPr>
        <p:spPr>
          <a:xfrm>
            <a:off x="1107635" y="1702106"/>
            <a:ext cx="515518" cy="631480"/>
          </a:xfrm>
          <a:custGeom>
            <a:avLst/>
            <a:gdLst/>
            <a:ahLst/>
            <a:cxnLst/>
            <a:rect l="l" t="t" r="r" b="b"/>
            <a:pathLst>
              <a:path w="515518" h="631480">
                <a:moveTo>
                  <a:pt x="0" y="0"/>
                </a:moveTo>
                <a:lnTo>
                  <a:pt x="515518" y="0"/>
                </a:lnTo>
                <a:lnTo>
                  <a:pt x="515518" y="631481"/>
                </a:lnTo>
                <a:lnTo>
                  <a:pt x="0" y="6314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37" name="Group 36">
            <a:extLst>
              <a:ext uri="{FF2B5EF4-FFF2-40B4-BE49-F238E27FC236}">
                <a16:creationId xmlns:a16="http://schemas.microsoft.com/office/drawing/2014/main" id="{66BEF639-4DA6-8802-32A9-3D47F2CF8284}"/>
              </a:ext>
            </a:extLst>
          </p:cNvPr>
          <p:cNvGrpSpPr/>
          <p:nvPr/>
        </p:nvGrpSpPr>
        <p:grpSpPr>
          <a:xfrm>
            <a:off x="-390745" y="2825756"/>
            <a:ext cx="2335823" cy="2229389"/>
            <a:chOff x="-799760" y="0"/>
            <a:chExt cx="1612560" cy="1539082"/>
          </a:xfrm>
        </p:grpSpPr>
        <p:sp>
          <p:nvSpPr>
            <p:cNvPr id="38" name="Freeform 35">
              <a:extLst>
                <a:ext uri="{FF2B5EF4-FFF2-40B4-BE49-F238E27FC236}">
                  <a16:creationId xmlns:a16="http://schemas.microsoft.com/office/drawing/2014/main" id="{F2FE8474-82E4-A3CE-5E04-EA3BFA1981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AF882D"/>
              </a:solidFill>
              <a:prstDash val="solid"/>
              <a:miter/>
            </a:ln>
          </p:spPr>
          <p:txBody>
            <a:bodyPr/>
            <a:lstStyle/>
            <a:p>
              <a:endParaRPr lang="en-US"/>
            </a:p>
          </p:txBody>
        </p:sp>
        <p:sp>
          <p:nvSpPr>
            <p:cNvPr id="39" name="TextBox 36">
              <a:extLst>
                <a:ext uri="{FF2B5EF4-FFF2-40B4-BE49-F238E27FC236}">
                  <a16:creationId xmlns:a16="http://schemas.microsoft.com/office/drawing/2014/main" id="{797BFEEB-AA9D-7636-9488-FC7D0CD3D2A9}"/>
                </a:ext>
              </a:extLst>
            </p:cNvPr>
            <p:cNvSpPr txBox="1"/>
            <p:nvPr/>
          </p:nvSpPr>
          <p:spPr>
            <a:xfrm>
              <a:off x="-799760" y="859632"/>
              <a:ext cx="660400" cy="679450"/>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40" name="Freeform 41">
            <a:extLst>
              <a:ext uri="{FF2B5EF4-FFF2-40B4-BE49-F238E27FC236}">
                <a16:creationId xmlns:a16="http://schemas.microsoft.com/office/drawing/2014/main" id="{CE5E0051-8A21-E971-7E9D-7EBD4EF05618}"/>
              </a:ext>
            </a:extLst>
          </p:cNvPr>
          <p:cNvSpPr/>
          <p:nvPr/>
        </p:nvSpPr>
        <p:spPr>
          <a:xfrm>
            <a:off x="1022582" y="3149484"/>
            <a:ext cx="738476" cy="480933"/>
          </a:xfrm>
          <a:custGeom>
            <a:avLst/>
            <a:gdLst/>
            <a:ahLst/>
            <a:cxnLst/>
            <a:rect l="l" t="t" r="r" b="b"/>
            <a:pathLst>
              <a:path w="738476" h="480933">
                <a:moveTo>
                  <a:pt x="0" y="0"/>
                </a:moveTo>
                <a:lnTo>
                  <a:pt x="738476" y="0"/>
                </a:lnTo>
                <a:lnTo>
                  <a:pt x="738476" y="480933"/>
                </a:lnTo>
                <a:lnTo>
                  <a:pt x="0" y="4809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42" name="Group 41">
            <a:extLst>
              <a:ext uri="{FF2B5EF4-FFF2-40B4-BE49-F238E27FC236}">
                <a16:creationId xmlns:a16="http://schemas.microsoft.com/office/drawing/2014/main" id="{81E34CB1-F64D-9761-620D-99E15D6CAAF6}"/>
              </a:ext>
            </a:extLst>
          </p:cNvPr>
          <p:cNvGrpSpPr/>
          <p:nvPr/>
        </p:nvGrpSpPr>
        <p:grpSpPr>
          <a:xfrm>
            <a:off x="-344406" y="4286512"/>
            <a:ext cx="2298478" cy="1948091"/>
            <a:chOff x="-773978" y="0"/>
            <a:chExt cx="1586778" cy="1344885"/>
          </a:xfrm>
        </p:grpSpPr>
        <p:sp>
          <p:nvSpPr>
            <p:cNvPr id="43" name="Freeform 38">
              <a:extLst>
                <a:ext uri="{FF2B5EF4-FFF2-40B4-BE49-F238E27FC236}">
                  <a16:creationId xmlns:a16="http://schemas.microsoft.com/office/drawing/2014/main" id="{DB748B1C-9F3D-D7E7-FF55-050B846238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chemeClr val="tx1">
                  <a:lumMod val="50000"/>
                  <a:lumOff val="50000"/>
                </a:schemeClr>
              </a:solidFill>
              <a:prstDash val="solid"/>
              <a:miter/>
            </a:ln>
          </p:spPr>
          <p:txBody>
            <a:bodyPr/>
            <a:lstStyle/>
            <a:p>
              <a:endParaRPr lang="en-US"/>
            </a:p>
          </p:txBody>
        </p:sp>
        <p:sp>
          <p:nvSpPr>
            <p:cNvPr id="44" name="TextBox 39">
              <a:extLst>
                <a:ext uri="{FF2B5EF4-FFF2-40B4-BE49-F238E27FC236}">
                  <a16:creationId xmlns:a16="http://schemas.microsoft.com/office/drawing/2014/main" id="{D699F010-CE99-8463-51C1-3BE5BB00998B}"/>
                </a:ext>
              </a:extLst>
            </p:cNvPr>
            <p:cNvSpPr txBox="1"/>
            <p:nvPr/>
          </p:nvSpPr>
          <p:spPr>
            <a:xfrm>
              <a:off x="-773978" y="665435"/>
              <a:ext cx="660400" cy="679450"/>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59"/>
                </a:lnSpc>
              </a:pPr>
              <a:endParaRPr/>
            </a:p>
          </p:txBody>
        </p:sp>
      </p:grpSp>
      <p:sp>
        <p:nvSpPr>
          <p:cNvPr id="41" name="Freeform 42">
            <a:extLst>
              <a:ext uri="{FF2B5EF4-FFF2-40B4-BE49-F238E27FC236}">
                <a16:creationId xmlns:a16="http://schemas.microsoft.com/office/drawing/2014/main" id="{FD0E53D0-6EFF-B963-D2B2-D784288339F3}"/>
              </a:ext>
            </a:extLst>
          </p:cNvPr>
          <p:cNvSpPr/>
          <p:nvPr/>
        </p:nvSpPr>
        <p:spPr>
          <a:xfrm>
            <a:off x="1067165" y="4580294"/>
            <a:ext cx="644193" cy="589437"/>
          </a:xfrm>
          <a:custGeom>
            <a:avLst/>
            <a:gdLst/>
            <a:ahLst/>
            <a:cxnLst/>
            <a:rect l="l" t="t" r="r" b="b"/>
            <a:pathLst>
              <a:path w="644193" h="589437">
                <a:moveTo>
                  <a:pt x="0" y="0"/>
                </a:moveTo>
                <a:lnTo>
                  <a:pt x="644193" y="0"/>
                </a:lnTo>
                <a:lnTo>
                  <a:pt x="644193" y="589436"/>
                </a:lnTo>
                <a:lnTo>
                  <a:pt x="0" y="5894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10" name="TextBox 9">
            <a:extLst>
              <a:ext uri="{FF2B5EF4-FFF2-40B4-BE49-F238E27FC236}">
                <a16:creationId xmlns:a16="http://schemas.microsoft.com/office/drawing/2014/main" id="{E622BEAB-7667-E4DB-BAAD-51211EA96A9A}"/>
              </a:ext>
            </a:extLst>
          </p:cNvPr>
          <p:cNvSpPr txBox="1"/>
          <p:nvPr/>
        </p:nvSpPr>
        <p:spPr>
          <a:xfrm>
            <a:off x="7014634" y="4276550"/>
            <a:ext cx="3637586" cy="1296601"/>
          </a:xfrm>
          <a:prstGeom prst="rect">
            <a:avLst/>
          </a:prstGeom>
          <a:ln>
            <a:solidFill>
              <a:schemeClr val="tx1"/>
            </a:solidFill>
          </a:ln>
        </p:spPr>
        <p:txBody>
          <a:bodyPr vert="horz" wrap="square" lIns="0" tIns="0" rIns="0" bIns="0" rtlCol="0" anchor="t" anchorCtr="0">
            <a:noAutofit/>
          </a:bodyPr>
          <a:lstStyle/>
          <a:p>
            <a:pPr algn="l">
              <a:spcAft>
                <a:spcPts val="600"/>
              </a:spcAft>
            </a:pPr>
            <a:endParaRPr lang="en-US" sz="1500" b="1" dirty="0">
              <a:solidFill>
                <a:schemeClr val="tx2"/>
              </a:solidFill>
            </a:endParaRPr>
          </a:p>
        </p:txBody>
      </p:sp>
      <p:sp>
        <p:nvSpPr>
          <p:cNvPr id="12" name="TextBox 11">
            <a:extLst>
              <a:ext uri="{FF2B5EF4-FFF2-40B4-BE49-F238E27FC236}">
                <a16:creationId xmlns:a16="http://schemas.microsoft.com/office/drawing/2014/main" id="{177B529B-78BE-7F62-D213-B842DD1F7525}"/>
              </a:ext>
            </a:extLst>
          </p:cNvPr>
          <p:cNvSpPr txBox="1"/>
          <p:nvPr/>
        </p:nvSpPr>
        <p:spPr>
          <a:xfrm>
            <a:off x="7014633" y="4303766"/>
            <a:ext cx="3624398" cy="1231106"/>
          </a:xfrm>
          <a:prstGeom prst="rect">
            <a:avLst/>
          </a:prstGeom>
          <a:noFill/>
        </p:spPr>
        <p:txBody>
          <a:bodyPr wrap="square">
            <a:spAutoFit/>
          </a:bodyPr>
          <a:lstStyle/>
          <a:p>
            <a:r>
              <a:rPr lang="en-US" sz="1400" b="1" dirty="0">
                <a:solidFill>
                  <a:srgbClr val="000000"/>
                </a:solidFill>
                <a:latin typeface="Arial"/>
              </a:rPr>
              <a:t>Greenwashing:</a:t>
            </a:r>
          </a:p>
          <a:p>
            <a:endParaRPr lang="en-US" sz="400" b="1" dirty="0">
              <a:solidFill>
                <a:srgbClr val="000000"/>
              </a:solidFill>
              <a:latin typeface="Arial"/>
            </a:endParaRPr>
          </a:p>
          <a:p>
            <a:pPr algn="just"/>
            <a:r>
              <a:rPr lang="en-US" sz="1400" dirty="0">
                <a:solidFill>
                  <a:srgbClr val="040C28"/>
                </a:solidFill>
                <a:latin typeface="Arial" panose="020B0604020202020204" pitchFamily="34" charset="0"/>
              </a:rPr>
              <a:t>T</a:t>
            </a:r>
            <a:r>
              <a:rPr lang="en-US" sz="1400" b="0" i="0" dirty="0">
                <a:solidFill>
                  <a:srgbClr val="040C28"/>
                </a:solidFill>
                <a:effectLst/>
                <a:latin typeface="Arial" panose="020B0604020202020204" pitchFamily="34" charset="0"/>
              </a:rPr>
              <a:t>he act of making false or misleading statements about the environmental or sustainable benefits of a product or practice.</a:t>
            </a:r>
            <a:endParaRPr lang="en-US" sz="1400" dirty="0"/>
          </a:p>
        </p:txBody>
      </p:sp>
    </p:spTree>
    <p:extLst>
      <p:ext uri="{BB962C8B-B14F-4D97-AF65-F5344CB8AC3E}">
        <p14:creationId xmlns:p14="http://schemas.microsoft.com/office/powerpoint/2010/main" val="154006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solidFill>
                  <a:srgbClr val="242852"/>
                </a:solidFill>
                <a:latin typeface="Impact" panose="020B0806030902050204" pitchFamily="34" charset="0"/>
                <a:cs typeface="+mj-cs"/>
              </a:rPr>
              <a:t>Recent Regulatory Updates</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5</a:t>
            </a:r>
          </a:p>
        </p:txBody>
      </p:sp>
      <p:grpSp>
        <p:nvGrpSpPr>
          <p:cNvPr id="61" name="Group 60">
            <a:extLst>
              <a:ext uri="{FF2B5EF4-FFF2-40B4-BE49-F238E27FC236}">
                <a16:creationId xmlns:a16="http://schemas.microsoft.com/office/drawing/2014/main" id="{5185125E-BAF3-5327-92B8-4FE0DD98C5DA}"/>
              </a:ext>
            </a:extLst>
          </p:cNvPr>
          <p:cNvGrpSpPr/>
          <p:nvPr/>
        </p:nvGrpSpPr>
        <p:grpSpPr>
          <a:xfrm>
            <a:off x="1018503" y="1357201"/>
            <a:ext cx="10154993" cy="4746310"/>
            <a:chOff x="739653" y="997857"/>
            <a:chExt cx="11085448" cy="5181192"/>
          </a:xfrm>
        </p:grpSpPr>
        <p:sp>
          <p:nvSpPr>
            <p:cNvPr id="10" name="Freeform 5960">
              <a:extLst>
                <a:ext uri="{FF2B5EF4-FFF2-40B4-BE49-F238E27FC236}">
                  <a16:creationId xmlns:a16="http://schemas.microsoft.com/office/drawing/2014/main" id="{E15B5E7A-E57B-C94F-9B2B-B6F6452860CA}"/>
                </a:ext>
              </a:extLst>
            </p:cNvPr>
            <p:cNvSpPr>
              <a:spLocks noChangeAspect="1" noEditPoints="1"/>
            </p:cNvSpPr>
            <p:nvPr/>
          </p:nvSpPr>
          <p:spPr bwMode="auto">
            <a:xfrm>
              <a:off x="885796" y="1213094"/>
              <a:ext cx="10223313" cy="496595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chemeClr val="bg1">
                <a:lumMod val="50000"/>
                <a:alpha val="42000"/>
              </a:schemeClr>
            </a:solidFill>
            <a:ln w="9525">
              <a:noFill/>
              <a:round/>
              <a:headEnd/>
              <a:tailEnd/>
            </a:ln>
            <a:effectLst/>
          </p:spPr>
          <p:txBody>
            <a:bodyPr/>
            <a:lstStyle/>
            <a:p>
              <a:pPr defTabSz="914446"/>
              <a:endParaRPr lang="en-US">
                <a:solidFill>
                  <a:srgbClr val="000000"/>
                </a:solidFill>
                <a:latin typeface="Franklin Gothic Book" panose="02020404030301010803"/>
              </a:endParaRPr>
            </a:p>
          </p:txBody>
        </p:sp>
        <p:pic>
          <p:nvPicPr>
            <p:cNvPr id="11" name="Graphic 10" descr="Marker with solid fill">
              <a:extLst>
                <a:ext uri="{FF2B5EF4-FFF2-40B4-BE49-F238E27FC236}">
                  <a16:creationId xmlns:a16="http://schemas.microsoft.com/office/drawing/2014/main" id="{7E3C92E3-C81F-F9DF-B576-365EF66D5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9280" y="2529521"/>
              <a:ext cx="929640" cy="929640"/>
            </a:xfrm>
            <a:prstGeom prst="rect">
              <a:avLst/>
            </a:prstGeom>
            <a:effectLst>
              <a:outerShdw blurRad="76200" dist="152400" dir="17460000" sy="23000" kx="1200000" algn="br" rotWithShape="0">
                <a:prstClr val="black">
                  <a:alpha val="20000"/>
                </a:prstClr>
              </a:outerShdw>
            </a:effectLst>
          </p:spPr>
        </p:pic>
        <p:pic>
          <p:nvPicPr>
            <p:cNvPr id="12" name="Graphic 11" descr="Marker with solid fill">
              <a:extLst>
                <a:ext uri="{FF2B5EF4-FFF2-40B4-BE49-F238E27FC236}">
                  <a16:creationId xmlns:a16="http://schemas.microsoft.com/office/drawing/2014/main" id="{20E251E5-4C33-FF02-FCB3-5B4421BAC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39548" y="4411088"/>
              <a:ext cx="929640" cy="929640"/>
            </a:xfrm>
            <a:prstGeom prst="rect">
              <a:avLst/>
            </a:prstGeom>
            <a:effectLst>
              <a:outerShdw blurRad="76200" dist="152400" dir="17460000" sy="23000" kx="1200000" algn="br" rotWithShape="0">
                <a:prstClr val="black">
                  <a:alpha val="20000"/>
                </a:prstClr>
              </a:outerShdw>
            </a:effectLst>
          </p:spPr>
        </p:pic>
        <p:pic>
          <p:nvPicPr>
            <p:cNvPr id="13" name="Graphic 12" descr="Marker with solid fill">
              <a:extLst>
                <a:ext uri="{FF2B5EF4-FFF2-40B4-BE49-F238E27FC236}">
                  <a16:creationId xmlns:a16="http://schemas.microsoft.com/office/drawing/2014/main" id="{AA77DE46-CBF3-EF92-3EE5-1DAF6D36B7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3833" y="1994434"/>
              <a:ext cx="929640" cy="929640"/>
            </a:xfrm>
            <a:prstGeom prst="rect">
              <a:avLst/>
            </a:prstGeom>
            <a:effectLst>
              <a:outerShdw blurRad="76200" dist="152400" dir="17460000" sy="23000" kx="1200000" algn="br" rotWithShape="0">
                <a:prstClr val="black">
                  <a:alpha val="20000"/>
                </a:prstClr>
              </a:outerShdw>
            </a:effectLst>
          </p:spPr>
        </p:pic>
        <p:pic>
          <p:nvPicPr>
            <p:cNvPr id="14" name="Graphic 13" descr="Marker with solid fill">
              <a:extLst>
                <a:ext uri="{FF2B5EF4-FFF2-40B4-BE49-F238E27FC236}">
                  <a16:creationId xmlns:a16="http://schemas.microsoft.com/office/drawing/2014/main" id="{DCDF037F-A2E8-61AF-BD3B-8D79DF7289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38087" y="2766242"/>
              <a:ext cx="929640" cy="929640"/>
            </a:xfrm>
            <a:prstGeom prst="rect">
              <a:avLst/>
            </a:prstGeom>
            <a:effectLst>
              <a:outerShdw blurRad="76200" dist="152400" dir="17460000" sy="23000" kx="1200000" algn="br" rotWithShape="0">
                <a:prstClr val="black">
                  <a:alpha val="20000"/>
                </a:prstClr>
              </a:outerShdw>
            </a:effectLst>
          </p:spPr>
        </p:pic>
        <p:grpSp>
          <p:nvGrpSpPr>
            <p:cNvPr id="15" name="Group 14">
              <a:extLst>
                <a:ext uri="{FF2B5EF4-FFF2-40B4-BE49-F238E27FC236}">
                  <a16:creationId xmlns:a16="http://schemas.microsoft.com/office/drawing/2014/main" id="{65973D6D-0F7E-D68D-FDEE-058F7933AC78}"/>
                </a:ext>
              </a:extLst>
            </p:cNvPr>
            <p:cNvGrpSpPr/>
            <p:nvPr/>
          </p:nvGrpSpPr>
          <p:grpSpPr>
            <a:xfrm>
              <a:off x="739653" y="997857"/>
              <a:ext cx="4931004" cy="1054775"/>
              <a:chOff x="838200" y="986104"/>
              <a:chExt cx="4931004" cy="1054775"/>
            </a:xfrm>
          </p:grpSpPr>
          <p:grpSp>
            <p:nvGrpSpPr>
              <p:cNvPr id="16" name="Group 15">
                <a:extLst>
                  <a:ext uri="{FF2B5EF4-FFF2-40B4-BE49-F238E27FC236}">
                    <a16:creationId xmlns:a16="http://schemas.microsoft.com/office/drawing/2014/main" id="{E62147D6-518D-FA0A-3AD4-13B6B2414254}"/>
                  </a:ext>
                </a:extLst>
              </p:cNvPr>
              <p:cNvGrpSpPr/>
              <p:nvPr/>
            </p:nvGrpSpPr>
            <p:grpSpPr>
              <a:xfrm>
                <a:off x="838200" y="986104"/>
                <a:ext cx="4931004" cy="1054775"/>
                <a:chOff x="184667" y="4021535"/>
                <a:chExt cx="4931004" cy="1054775"/>
              </a:xfrm>
            </p:grpSpPr>
            <p:sp>
              <p:nvSpPr>
                <p:cNvPr id="18" name="Rectangle: Rounded Corners 17">
                  <a:extLst>
                    <a:ext uri="{FF2B5EF4-FFF2-40B4-BE49-F238E27FC236}">
                      <a16:creationId xmlns:a16="http://schemas.microsoft.com/office/drawing/2014/main" id="{C67505B9-60A2-0E44-5ED0-48C342D00717}"/>
                    </a:ext>
                  </a:extLst>
                </p:cNvPr>
                <p:cNvSpPr/>
                <p:nvPr/>
              </p:nvSpPr>
              <p:spPr>
                <a:xfrm>
                  <a:off x="666468" y="4021535"/>
                  <a:ext cx="4449203" cy="996578"/>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0" rtlCol="0" anchor="ctr"/>
                <a:lstStyle/>
                <a:p>
                  <a:pPr lvl="0"/>
                  <a:r>
                    <a:rPr lang="en-US" sz="1200" b="1" dirty="0">
                      <a:solidFill>
                        <a:srgbClr val="000000"/>
                      </a:solidFill>
                      <a:latin typeface="Aptos" panose="020B0004020202020204" pitchFamily="34" charset="0"/>
                      <a:ea typeface="Aptos" panose="020B0004020202020204" pitchFamily="34" charset="0"/>
                      <a:cs typeface="Arial" panose="020B0604020202020204" pitchFamily="34" charset="0"/>
                    </a:rPr>
                    <a:t>International Financial Reporting Standards IFRS) Sustainability Disclosure Standards (ISSB Standards)</a:t>
                  </a:r>
                </a:p>
                <a:p>
                  <a:pPr lvl="0"/>
                  <a:r>
                    <a:rPr lang="en-US" sz="1100" dirty="0">
                      <a:solidFill>
                        <a:srgbClr val="000000"/>
                      </a:solidFill>
                    </a:rPr>
                    <a:t>Provide unified reporting standards for investors. Effective, January 2024 (jurisdiction based).</a:t>
                  </a:r>
                </a:p>
              </p:txBody>
            </p:sp>
            <p:sp>
              <p:nvSpPr>
                <p:cNvPr id="42" name="Oval 41">
                  <a:extLst>
                    <a:ext uri="{FF2B5EF4-FFF2-40B4-BE49-F238E27FC236}">
                      <a16:creationId xmlns:a16="http://schemas.microsoft.com/office/drawing/2014/main" id="{B511AC11-553A-5687-77E4-C3D8C6F049D5}"/>
                    </a:ext>
                  </a:extLst>
                </p:cNvPr>
                <p:cNvSpPr/>
                <p:nvPr/>
              </p:nvSpPr>
              <p:spPr>
                <a:xfrm>
                  <a:off x="184667" y="4112703"/>
                  <a:ext cx="963605" cy="963607"/>
                </a:xfrm>
                <a:prstGeom prst="ellipse">
                  <a:avLst/>
                </a:prstGeom>
                <a:solidFill>
                  <a:srgbClr val="BF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1400">
                    <a:solidFill>
                      <a:srgbClr val="FFFFFF"/>
                    </a:solidFill>
                    <a:latin typeface="Franklin Gothic Book" panose="02020404030301010803"/>
                  </a:endParaRPr>
                </a:p>
              </p:txBody>
            </p:sp>
          </p:grpSp>
          <p:sp>
            <p:nvSpPr>
              <p:cNvPr id="17" name="Oval 16">
                <a:extLst>
                  <a:ext uri="{FF2B5EF4-FFF2-40B4-BE49-F238E27FC236}">
                    <a16:creationId xmlns:a16="http://schemas.microsoft.com/office/drawing/2014/main" id="{C9BCBE2A-5530-F0C1-F908-7675E5DCC85E}"/>
                  </a:ext>
                </a:extLst>
              </p:cNvPr>
              <p:cNvSpPr>
                <a:spLocks noChangeAspect="1"/>
              </p:cNvSpPr>
              <p:nvPr/>
            </p:nvSpPr>
            <p:spPr>
              <a:xfrm>
                <a:off x="908512" y="1134359"/>
                <a:ext cx="822960" cy="822960"/>
              </a:xfrm>
              <a:prstGeom prst="ellipse">
                <a:avLst/>
              </a:prstGeom>
              <a:blipFill>
                <a:blip r:embed="rId11"/>
                <a:srcRect/>
                <a:stretch>
                  <a:fillRect l="-33000" r="-33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3" name="Group 42">
              <a:extLst>
                <a:ext uri="{FF2B5EF4-FFF2-40B4-BE49-F238E27FC236}">
                  <a16:creationId xmlns:a16="http://schemas.microsoft.com/office/drawing/2014/main" id="{5F6950B7-590C-E3D3-B965-C3475E74F5CB}"/>
                </a:ext>
              </a:extLst>
            </p:cNvPr>
            <p:cNvGrpSpPr/>
            <p:nvPr/>
          </p:nvGrpSpPr>
          <p:grpSpPr>
            <a:xfrm>
              <a:off x="6348039" y="1353890"/>
              <a:ext cx="4425413" cy="981777"/>
              <a:chOff x="7466028" y="1097534"/>
              <a:chExt cx="4425413" cy="981777"/>
            </a:xfrm>
          </p:grpSpPr>
          <p:sp>
            <p:nvSpPr>
              <p:cNvPr id="44" name="Rectangle: Rounded Corners 43">
                <a:extLst>
                  <a:ext uri="{FF2B5EF4-FFF2-40B4-BE49-F238E27FC236}">
                    <a16:creationId xmlns:a16="http://schemas.microsoft.com/office/drawing/2014/main" id="{9FD78E62-4642-AE5D-8177-7527D38CE0EE}"/>
                  </a:ext>
                </a:extLst>
              </p:cNvPr>
              <p:cNvSpPr/>
              <p:nvPr/>
            </p:nvSpPr>
            <p:spPr>
              <a:xfrm>
                <a:off x="7466028" y="1097534"/>
                <a:ext cx="4320187" cy="955825"/>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lvl="0">
                  <a:defRPr/>
                </a:pPr>
                <a:r>
                  <a:rPr lang="en-US" sz="1200" b="1" dirty="0">
                    <a:solidFill>
                      <a:srgbClr val="000000"/>
                    </a:solidFill>
                    <a:latin typeface="Aptos" panose="020B0004020202020204" pitchFamily="34" charset="0"/>
                    <a:ea typeface="Aptos" panose="020B0004020202020204" pitchFamily="34" charset="0"/>
                    <a:cs typeface="Arial" panose="020B0604020202020204" pitchFamily="34" charset="0"/>
                  </a:rPr>
                  <a:t>European Union's Corporate Sustainability Reporting Directive (CSRD)</a:t>
                </a:r>
                <a:endParaRPr lang="en-US" sz="1200" dirty="0">
                  <a:solidFill>
                    <a:srgbClr val="000000"/>
                  </a:solidFill>
                </a:endParaRPr>
              </a:p>
              <a:p>
                <a:pPr lvl="0">
                  <a:defRPr/>
                </a:pPr>
                <a:r>
                  <a:rPr lang="en-US" sz="1100" dirty="0">
                    <a:solidFill>
                      <a:srgbClr val="000000"/>
                    </a:solidFill>
                  </a:rPr>
                  <a:t>Mandatory, effective January 2024, set to impact 50,000 companies across the European Union. </a:t>
                </a:r>
              </a:p>
            </p:txBody>
          </p:sp>
          <p:sp>
            <p:nvSpPr>
              <p:cNvPr id="45" name="Oval 44">
                <a:extLst>
                  <a:ext uri="{FF2B5EF4-FFF2-40B4-BE49-F238E27FC236}">
                    <a16:creationId xmlns:a16="http://schemas.microsoft.com/office/drawing/2014/main" id="{82CB73D5-926D-48D4-A64C-BA7BCDA373D3}"/>
                  </a:ext>
                </a:extLst>
              </p:cNvPr>
              <p:cNvSpPr>
                <a:spLocks noChangeAspect="1"/>
              </p:cNvSpPr>
              <p:nvPr/>
            </p:nvSpPr>
            <p:spPr>
              <a:xfrm>
                <a:off x="10977041" y="1164911"/>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46" name="Oval 45">
                <a:extLst>
                  <a:ext uri="{FF2B5EF4-FFF2-40B4-BE49-F238E27FC236}">
                    <a16:creationId xmlns:a16="http://schemas.microsoft.com/office/drawing/2014/main" id="{C53C5163-3764-BF7A-4029-7C1335AAA0EA}"/>
                  </a:ext>
                </a:extLst>
              </p:cNvPr>
              <p:cNvSpPr>
                <a:spLocks noChangeAspect="1"/>
              </p:cNvSpPr>
              <p:nvPr/>
            </p:nvSpPr>
            <p:spPr>
              <a:xfrm>
                <a:off x="11074306" y="1256351"/>
                <a:ext cx="731520" cy="731520"/>
              </a:xfrm>
              <a:prstGeom prst="ellipse">
                <a:avLst/>
              </a:prstGeom>
              <a:blipFill>
                <a:blip r:embed="rId12" cstate="print">
                  <a:extLst>
                    <a:ext uri="{28A0092B-C50C-407E-A947-70E740481C1C}">
                      <a14:useLocalDpi xmlns:a14="http://schemas.microsoft.com/office/drawing/2010/main" val="0"/>
                    </a:ext>
                  </a:extLst>
                </a:blip>
                <a:srcRect/>
                <a:stretch>
                  <a:fillRect l="-25000" r="-2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47" name="Group 46">
              <a:extLst>
                <a:ext uri="{FF2B5EF4-FFF2-40B4-BE49-F238E27FC236}">
                  <a16:creationId xmlns:a16="http://schemas.microsoft.com/office/drawing/2014/main" id="{83AF6C63-0EEB-062D-F205-622BB99EF649}"/>
                </a:ext>
              </a:extLst>
            </p:cNvPr>
            <p:cNvGrpSpPr/>
            <p:nvPr/>
          </p:nvGrpSpPr>
          <p:grpSpPr>
            <a:xfrm>
              <a:off x="4755243" y="4697718"/>
              <a:ext cx="4652472" cy="1043499"/>
              <a:chOff x="7254660" y="5187649"/>
              <a:chExt cx="4652472" cy="1043499"/>
            </a:xfrm>
          </p:grpSpPr>
          <p:sp>
            <p:nvSpPr>
              <p:cNvPr id="48" name="Rectangle: Rounded Corners 47">
                <a:extLst>
                  <a:ext uri="{FF2B5EF4-FFF2-40B4-BE49-F238E27FC236}">
                    <a16:creationId xmlns:a16="http://schemas.microsoft.com/office/drawing/2014/main" id="{1E7E411E-3A26-0E49-D30B-F3BFC5448E05}"/>
                  </a:ext>
                </a:extLst>
              </p:cNvPr>
              <p:cNvSpPr/>
              <p:nvPr/>
            </p:nvSpPr>
            <p:spPr>
              <a:xfrm>
                <a:off x="7254660" y="5187649"/>
                <a:ext cx="4194135" cy="988970"/>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marL="0" lvl="0" indent="0" algn="l" defTabSz="711200">
                  <a:lnSpc>
                    <a:spcPct val="90000"/>
                  </a:lnSpc>
                  <a:spcBef>
                    <a:spcPct val="0"/>
                  </a:spcBef>
                  <a:spcAft>
                    <a:spcPct val="35000"/>
                  </a:spcAft>
                  <a:buNone/>
                </a:pPr>
                <a:r>
                  <a:rPr lang="en-US" sz="1200" b="1" kern="1200" dirty="0">
                    <a:solidFill>
                      <a:srgbClr val="000000"/>
                    </a:solidFill>
                    <a:effectLst/>
                    <a:latin typeface="Aptos" panose="020B0004020202020204" pitchFamily="34" charset="0"/>
                    <a:ea typeface="Aptos" panose="020B0004020202020204" pitchFamily="34" charset="0"/>
                    <a:cs typeface="Arial" panose="020B0604020202020204" pitchFamily="34" charset="0"/>
                  </a:rPr>
                  <a:t>Australian Mandatory Climate Reporting</a:t>
                </a:r>
              </a:p>
              <a:p>
                <a:pPr lvl="0">
                  <a:lnSpc>
                    <a:spcPct val="90000"/>
                  </a:lnSpc>
                  <a:spcBef>
                    <a:spcPct val="0"/>
                  </a:spcBef>
                  <a:spcAft>
                    <a:spcPct val="35000"/>
                  </a:spcAft>
                </a:pPr>
                <a:r>
                  <a:rPr lang="en-US" sz="1100" dirty="0">
                    <a:solidFill>
                      <a:srgbClr val="000000"/>
                    </a:solidFill>
                  </a:rPr>
                  <a:t>Starting January 2025, Australia requires over 1,800 companies to disclose climate-related financial risks.</a:t>
                </a:r>
              </a:p>
            </p:txBody>
          </p:sp>
          <p:sp>
            <p:nvSpPr>
              <p:cNvPr id="49" name="Oval 48">
                <a:extLst>
                  <a:ext uri="{FF2B5EF4-FFF2-40B4-BE49-F238E27FC236}">
                    <a16:creationId xmlns:a16="http://schemas.microsoft.com/office/drawing/2014/main" id="{8B035609-19A9-ED05-0561-97A1BBC1B428}"/>
                  </a:ext>
                </a:extLst>
              </p:cNvPr>
              <p:cNvSpPr>
                <a:spLocks noChangeAspect="1"/>
              </p:cNvSpPr>
              <p:nvPr/>
            </p:nvSpPr>
            <p:spPr>
              <a:xfrm>
                <a:off x="10992732" y="5316748"/>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50" name="Oval 49">
                <a:extLst>
                  <a:ext uri="{FF2B5EF4-FFF2-40B4-BE49-F238E27FC236}">
                    <a16:creationId xmlns:a16="http://schemas.microsoft.com/office/drawing/2014/main" id="{19F7FEBA-9EC6-A198-F71C-C53911F55295}"/>
                  </a:ext>
                </a:extLst>
              </p:cNvPr>
              <p:cNvSpPr>
                <a:spLocks noChangeAspect="1"/>
              </p:cNvSpPr>
              <p:nvPr/>
            </p:nvSpPr>
            <p:spPr>
              <a:xfrm>
                <a:off x="11083036" y="5399379"/>
                <a:ext cx="731520" cy="731520"/>
              </a:xfrm>
              <a:prstGeom prst="ellipse">
                <a:avLst/>
              </a:prstGeom>
              <a:blipFill>
                <a:blip r:embed="rId13">
                  <a:extLst>
                    <a:ext uri="{28A0092B-C50C-407E-A947-70E740481C1C}">
                      <a14:useLocalDpi xmlns:a14="http://schemas.microsoft.com/office/drawing/2010/main" val="0"/>
                    </a:ext>
                  </a:extLst>
                </a:blip>
                <a:srcRect/>
                <a:stretch>
                  <a:fillRect l="-50000" r="-50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51" name="Group 50">
              <a:extLst>
                <a:ext uri="{FF2B5EF4-FFF2-40B4-BE49-F238E27FC236}">
                  <a16:creationId xmlns:a16="http://schemas.microsoft.com/office/drawing/2014/main" id="{892C2F30-F967-DB86-6BD4-1C29480ADD08}"/>
                </a:ext>
              </a:extLst>
            </p:cNvPr>
            <p:cNvGrpSpPr/>
            <p:nvPr/>
          </p:nvGrpSpPr>
          <p:grpSpPr>
            <a:xfrm>
              <a:off x="739653" y="3392068"/>
              <a:ext cx="5608387" cy="1047168"/>
              <a:chOff x="838200" y="3380315"/>
              <a:chExt cx="5608387" cy="1047168"/>
            </a:xfrm>
          </p:grpSpPr>
          <p:grpSp>
            <p:nvGrpSpPr>
              <p:cNvPr id="52" name="Group 51">
                <a:extLst>
                  <a:ext uri="{FF2B5EF4-FFF2-40B4-BE49-F238E27FC236}">
                    <a16:creationId xmlns:a16="http://schemas.microsoft.com/office/drawing/2014/main" id="{1AD014EF-1645-FF93-ED35-62CAE6C3D66E}"/>
                  </a:ext>
                </a:extLst>
              </p:cNvPr>
              <p:cNvGrpSpPr/>
              <p:nvPr/>
            </p:nvGrpSpPr>
            <p:grpSpPr>
              <a:xfrm>
                <a:off x="838200" y="3380315"/>
                <a:ext cx="5608387" cy="1047168"/>
                <a:chOff x="838200" y="3380315"/>
                <a:chExt cx="5608387" cy="1047168"/>
              </a:xfrm>
            </p:grpSpPr>
            <p:sp>
              <p:nvSpPr>
                <p:cNvPr id="54" name="Rectangle: Rounded Corners 53">
                  <a:extLst>
                    <a:ext uri="{FF2B5EF4-FFF2-40B4-BE49-F238E27FC236}">
                      <a16:creationId xmlns:a16="http://schemas.microsoft.com/office/drawing/2014/main" id="{82442CAB-2A3C-3E8B-97D2-C049C416DE46}"/>
                    </a:ext>
                  </a:extLst>
                </p:cNvPr>
                <p:cNvSpPr/>
                <p:nvPr/>
              </p:nvSpPr>
              <p:spPr>
                <a:xfrm>
                  <a:off x="1320001" y="3380315"/>
                  <a:ext cx="5126586" cy="988970"/>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0" rtlCol="0" anchor="ctr"/>
                <a:lstStyle/>
                <a:p>
                  <a:pPr marL="0" lvl="0" indent="0" algn="l" defTabSz="711200">
                    <a:spcBef>
                      <a:spcPct val="0"/>
                    </a:spcBef>
                    <a:buNone/>
                  </a:pPr>
                  <a:r>
                    <a:rPr lang="en-US" sz="1200" b="1" kern="1200" dirty="0">
                      <a:solidFill>
                        <a:srgbClr val="000000"/>
                      </a:solidFill>
                      <a:effectLst/>
                      <a:latin typeface="Aptos" panose="020B0004020202020204" pitchFamily="34" charset="0"/>
                      <a:ea typeface="Aptos" panose="020B0004020202020204" pitchFamily="34" charset="0"/>
                      <a:cs typeface="Arial" panose="020B0604020202020204" pitchFamily="34" charset="0"/>
                    </a:rPr>
                    <a:t>U.S. Securities and Exchange Commission (SEC) Climate Disclosure Rules</a:t>
                  </a:r>
                </a:p>
                <a:p>
                  <a:pPr indent="0">
                    <a:spcBef>
                      <a:spcPct val="0"/>
                    </a:spcBef>
                    <a:buNone/>
                  </a:pPr>
                  <a:r>
                    <a:rPr lang="en-US" sz="1100" dirty="0">
                      <a:solidFill>
                        <a:srgbClr val="000000"/>
                      </a:solidFill>
                    </a:rPr>
                    <a:t>Effective in March 2024, public companies are required to disclose all material climate related risks, and greenhouse gas emissions. </a:t>
                  </a:r>
                </a:p>
              </p:txBody>
            </p:sp>
            <p:sp>
              <p:nvSpPr>
                <p:cNvPr id="55" name="Oval 54">
                  <a:extLst>
                    <a:ext uri="{FF2B5EF4-FFF2-40B4-BE49-F238E27FC236}">
                      <a16:creationId xmlns:a16="http://schemas.microsoft.com/office/drawing/2014/main" id="{03B5AB77-FDDA-4E8B-6481-5DA2E7B455B9}"/>
                    </a:ext>
                  </a:extLst>
                </p:cNvPr>
                <p:cNvSpPr/>
                <p:nvPr/>
              </p:nvSpPr>
              <p:spPr>
                <a:xfrm>
                  <a:off x="838200" y="3463876"/>
                  <a:ext cx="963605" cy="9636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1400">
                    <a:solidFill>
                      <a:srgbClr val="FFFFFF"/>
                    </a:solidFill>
                    <a:latin typeface="Franklin Gothic Book" panose="02020404030301010803"/>
                  </a:endParaRPr>
                </a:p>
              </p:txBody>
            </p:sp>
          </p:grpSp>
          <p:sp>
            <p:nvSpPr>
              <p:cNvPr id="53" name="Oval 52">
                <a:extLst>
                  <a:ext uri="{FF2B5EF4-FFF2-40B4-BE49-F238E27FC236}">
                    <a16:creationId xmlns:a16="http://schemas.microsoft.com/office/drawing/2014/main" id="{A0FE8287-1AE6-8C34-7E81-9AB2F9D28546}"/>
                  </a:ext>
                </a:extLst>
              </p:cNvPr>
              <p:cNvSpPr>
                <a:spLocks noChangeAspect="1"/>
              </p:cNvSpPr>
              <p:nvPr/>
            </p:nvSpPr>
            <p:spPr>
              <a:xfrm>
                <a:off x="908512" y="3538576"/>
                <a:ext cx="822960" cy="822960"/>
              </a:xfrm>
              <a:prstGeom prst="ellipse">
                <a:avLst/>
              </a:prstGeom>
              <a:blipFill>
                <a:blip r:embed="rId14">
                  <a:extLst>
                    <a:ext uri="{96DAC541-7B7A-43D3-8B79-37D633B846F1}">
                      <asvg:svgBlip xmlns:asvg="http://schemas.microsoft.com/office/drawing/2016/SVG/main" r:embed="rId15"/>
                    </a:ext>
                  </a:extLst>
                </a:blip>
                <a:srcRect/>
                <a:stretch>
                  <a:fillRect l="-45000" r="-4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56" name="Group 55">
              <a:extLst>
                <a:ext uri="{FF2B5EF4-FFF2-40B4-BE49-F238E27FC236}">
                  <a16:creationId xmlns:a16="http://schemas.microsoft.com/office/drawing/2014/main" id="{11118970-2849-F103-60E9-9F713B953FD2}"/>
                </a:ext>
              </a:extLst>
            </p:cNvPr>
            <p:cNvGrpSpPr/>
            <p:nvPr/>
          </p:nvGrpSpPr>
          <p:grpSpPr>
            <a:xfrm>
              <a:off x="7900779" y="3524878"/>
              <a:ext cx="3924322" cy="914400"/>
              <a:chOff x="7890234" y="3418276"/>
              <a:chExt cx="3924322" cy="914400"/>
            </a:xfrm>
          </p:grpSpPr>
          <p:sp>
            <p:nvSpPr>
              <p:cNvPr id="57" name="Rectangle: Rounded Corners 56">
                <a:extLst>
                  <a:ext uri="{FF2B5EF4-FFF2-40B4-BE49-F238E27FC236}">
                    <a16:creationId xmlns:a16="http://schemas.microsoft.com/office/drawing/2014/main" id="{512C876A-7EC4-AAC5-8BD8-F1AB8E590B78}"/>
                  </a:ext>
                </a:extLst>
              </p:cNvPr>
              <p:cNvSpPr/>
              <p:nvPr/>
            </p:nvSpPr>
            <p:spPr>
              <a:xfrm>
                <a:off x="7890234" y="3418277"/>
                <a:ext cx="3525376" cy="898554"/>
              </a:xfrm>
              <a:prstGeom prst="roundRect">
                <a:avLst/>
              </a:prstGeom>
              <a:solidFill>
                <a:schemeClr val="bg1">
                  <a:alpha val="54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960" rIns="609600" rtlCol="0" anchor="ctr"/>
              <a:lstStyle/>
              <a:p>
                <a:pPr marL="0" lvl="0" indent="0" algn="l" defTabSz="711200">
                  <a:lnSpc>
                    <a:spcPct val="90000"/>
                  </a:lnSpc>
                  <a:spcBef>
                    <a:spcPct val="0"/>
                  </a:spcBef>
                  <a:spcAft>
                    <a:spcPct val="35000"/>
                  </a:spcAft>
                  <a:buNone/>
                </a:pPr>
                <a:r>
                  <a:rPr lang="en-US" sz="1200" b="1" kern="1200" dirty="0">
                    <a:solidFill>
                      <a:srgbClr val="000000"/>
                    </a:solidFill>
                    <a:effectLst/>
                    <a:latin typeface="Aptos" panose="020B0004020202020204" pitchFamily="34" charset="0"/>
                    <a:cs typeface="Arial" panose="020B0604020202020204" pitchFamily="34" charset="0"/>
                  </a:rPr>
                  <a:t>Hong Kong Exchanges and Clearing Limited (HKEX) Rules</a:t>
                </a:r>
              </a:p>
              <a:p>
                <a:pPr indent="0">
                  <a:lnSpc>
                    <a:spcPct val="90000"/>
                  </a:lnSpc>
                  <a:spcBef>
                    <a:spcPct val="0"/>
                  </a:spcBef>
                  <a:spcAft>
                    <a:spcPct val="35000"/>
                  </a:spcAft>
                  <a:buNone/>
                </a:pPr>
                <a:r>
                  <a:rPr lang="en-US" sz="1100" dirty="0">
                    <a:solidFill>
                      <a:srgbClr val="000000"/>
                    </a:solidFill>
                  </a:rPr>
                  <a:t>New disclosure rules aligned with ISSB, effective January 2025. </a:t>
                </a:r>
              </a:p>
            </p:txBody>
          </p:sp>
          <p:sp>
            <p:nvSpPr>
              <p:cNvPr id="58" name="Oval 57">
                <a:extLst>
                  <a:ext uri="{FF2B5EF4-FFF2-40B4-BE49-F238E27FC236}">
                    <a16:creationId xmlns:a16="http://schemas.microsoft.com/office/drawing/2014/main" id="{5BAAAFDF-1F2C-57C5-1E62-CC9ABF212B38}"/>
                  </a:ext>
                </a:extLst>
              </p:cNvPr>
              <p:cNvSpPr>
                <a:spLocks noChangeAspect="1"/>
              </p:cNvSpPr>
              <p:nvPr/>
            </p:nvSpPr>
            <p:spPr>
              <a:xfrm>
                <a:off x="10900156" y="3418276"/>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a:solidFill>
                    <a:srgbClr val="FFFFFF"/>
                  </a:solidFill>
                  <a:latin typeface="Franklin Gothic Book" panose="02020404030301010803"/>
                </a:endParaRPr>
              </a:p>
            </p:txBody>
          </p:sp>
          <p:sp>
            <p:nvSpPr>
              <p:cNvPr id="59" name="Oval 58">
                <a:extLst>
                  <a:ext uri="{FF2B5EF4-FFF2-40B4-BE49-F238E27FC236}">
                    <a16:creationId xmlns:a16="http://schemas.microsoft.com/office/drawing/2014/main" id="{85E4EDA4-04F2-12C8-FECD-9A773233D162}"/>
                  </a:ext>
                </a:extLst>
              </p:cNvPr>
              <p:cNvSpPr>
                <a:spLocks noChangeAspect="1"/>
              </p:cNvSpPr>
              <p:nvPr/>
            </p:nvSpPr>
            <p:spPr>
              <a:xfrm>
                <a:off x="11001686" y="3514394"/>
                <a:ext cx="731520" cy="731520"/>
              </a:xfrm>
              <a:prstGeom prst="ellipse">
                <a:avLst/>
              </a:prstGeom>
              <a:blipFill>
                <a:blip r:embed="rId16" cstate="print">
                  <a:extLst>
                    <a:ext uri="{28A0092B-C50C-407E-A947-70E740481C1C}">
                      <a14:useLocalDpi xmlns:a14="http://schemas.microsoft.com/office/drawing/2010/main" val="0"/>
                    </a:ext>
                  </a:extLst>
                </a:blip>
                <a:srcRect/>
                <a:stretch>
                  <a:fillRect l="-25000" r="-2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60" name="Freeform: Shape 59">
              <a:extLst>
                <a:ext uri="{FF2B5EF4-FFF2-40B4-BE49-F238E27FC236}">
                  <a16:creationId xmlns:a16="http://schemas.microsoft.com/office/drawing/2014/main" id="{4C82D51F-87C5-6BC0-F849-4D69C5E7F7C4}"/>
                </a:ext>
              </a:extLst>
            </p:cNvPr>
            <p:cNvSpPr/>
            <p:nvPr/>
          </p:nvSpPr>
          <p:spPr bwMode="auto">
            <a:xfrm>
              <a:off x="2618339" y="1991857"/>
              <a:ext cx="203931" cy="644684"/>
            </a:xfrm>
            <a:custGeom>
              <a:avLst/>
              <a:gdLst>
                <a:gd name="connsiteX0" fmla="*/ 203931 w 203931"/>
                <a:gd name="connsiteY0" fmla="*/ 0 h 644684"/>
                <a:gd name="connsiteX1" fmla="*/ 0 w 203931"/>
                <a:gd name="connsiteY1" fmla="*/ 644684 h 644684"/>
              </a:gdLst>
              <a:ahLst/>
              <a:cxnLst>
                <a:cxn ang="0">
                  <a:pos x="connsiteX0" y="connsiteY0"/>
                </a:cxn>
                <a:cxn ang="0">
                  <a:pos x="connsiteX1" y="connsiteY1"/>
                </a:cxn>
              </a:cxnLst>
              <a:rect l="l" t="t" r="r" b="b"/>
              <a:pathLst>
                <a:path w="203931" h="644684">
                  <a:moveTo>
                    <a:pt x="203931" y="0"/>
                  </a:moveTo>
                  <a:cubicBezTo>
                    <a:pt x="116767" y="270263"/>
                    <a:pt x="29603" y="540526"/>
                    <a:pt x="0" y="644684"/>
                  </a:cubicBez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en-US"/>
            </a:p>
          </p:txBody>
        </p:sp>
      </p:grpSp>
    </p:spTree>
    <p:extLst>
      <p:ext uri="{BB962C8B-B14F-4D97-AF65-F5344CB8AC3E}">
        <p14:creationId xmlns:p14="http://schemas.microsoft.com/office/powerpoint/2010/main" val="363242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solidFill>
                  <a:srgbClr val="242852"/>
                </a:solidFill>
                <a:latin typeface="Impact" panose="020B0806030902050204" pitchFamily="34" charset="0"/>
                <a:cs typeface="+mj-cs"/>
              </a:rPr>
              <a:t>Regulatory Trends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6</a:t>
            </a:r>
          </a:p>
        </p:txBody>
      </p:sp>
      <p:grpSp>
        <p:nvGrpSpPr>
          <p:cNvPr id="3" name="Group 2">
            <a:extLst>
              <a:ext uri="{FF2B5EF4-FFF2-40B4-BE49-F238E27FC236}">
                <a16:creationId xmlns:a16="http://schemas.microsoft.com/office/drawing/2014/main" id="{9EFBB8BE-E43F-99A2-D4D2-8C131A41F3C8}"/>
              </a:ext>
            </a:extLst>
          </p:cNvPr>
          <p:cNvGrpSpPr/>
          <p:nvPr/>
        </p:nvGrpSpPr>
        <p:grpSpPr>
          <a:xfrm>
            <a:off x="738571" y="1720914"/>
            <a:ext cx="914400" cy="914400"/>
            <a:chOff x="1083776" y="1183453"/>
            <a:chExt cx="914400" cy="914400"/>
          </a:xfrm>
        </p:grpSpPr>
        <p:sp>
          <p:nvSpPr>
            <p:cNvPr id="4" name="Oval 3">
              <a:extLst>
                <a:ext uri="{FF2B5EF4-FFF2-40B4-BE49-F238E27FC236}">
                  <a16:creationId xmlns:a16="http://schemas.microsoft.com/office/drawing/2014/main" id="{E3C1D385-43A0-7E81-26FE-2651D740B79A}"/>
                </a:ext>
              </a:extLst>
            </p:cNvPr>
            <p:cNvSpPr>
              <a:spLocks noChangeAspect="1"/>
            </p:cNvSpPr>
            <p:nvPr/>
          </p:nvSpPr>
          <p:spPr>
            <a:xfrm>
              <a:off x="1083776" y="1183453"/>
              <a:ext cx="914400" cy="9144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29">
              <a:extLst>
                <a:ext uri="{FF2B5EF4-FFF2-40B4-BE49-F238E27FC236}">
                  <a16:creationId xmlns:a16="http://schemas.microsoft.com/office/drawing/2014/main" id="{68D029DD-7E96-3FD0-1683-F376FD78BFE7}"/>
                </a:ext>
              </a:extLst>
            </p:cNvPr>
            <p:cNvSpPr>
              <a:spLocks noChangeAspect="1"/>
            </p:cNvSpPr>
            <p:nvPr/>
          </p:nvSpPr>
          <p:spPr bwMode="auto">
            <a:xfrm>
              <a:off x="1295400" y="1459392"/>
              <a:ext cx="473996" cy="365760"/>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BF9F42"/>
            </a:solidFill>
            <a:ln>
              <a:noFill/>
            </a:ln>
          </p:spPr>
          <p:txBody>
            <a:bodyPr/>
            <a:lstStyle/>
            <a:p>
              <a:endParaRPr lang="en-US"/>
            </a:p>
          </p:txBody>
        </p:sp>
      </p:grpSp>
      <p:sp>
        <p:nvSpPr>
          <p:cNvPr id="8" name="Freeform: Shape 7">
            <a:extLst>
              <a:ext uri="{FF2B5EF4-FFF2-40B4-BE49-F238E27FC236}">
                <a16:creationId xmlns:a16="http://schemas.microsoft.com/office/drawing/2014/main" id="{543ABEA4-5FDB-B604-5E79-054F7268318E}"/>
              </a:ext>
            </a:extLst>
          </p:cNvPr>
          <p:cNvSpPr/>
          <p:nvPr/>
        </p:nvSpPr>
        <p:spPr>
          <a:xfrm>
            <a:off x="1837228"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dirty="0">
                <a:latin typeface="Aptos SemiBold" panose="020B0004020202020204" pitchFamily="34" charset="0"/>
              </a:rPr>
              <a:t>Transition from voluntary to mandatory schemes</a:t>
            </a:r>
          </a:p>
        </p:txBody>
      </p:sp>
      <p:sp>
        <p:nvSpPr>
          <p:cNvPr id="19" name="Oval 18">
            <a:extLst>
              <a:ext uri="{FF2B5EF4-FFF2-40B4-BE49-F238E27FC236}">
                <a16:creationId xmlns:a16="http://schemas.microsoft.com/office/drawing/2014/main" id="{5220E061-4B9D-DBF2-33BE-65D6D1BE0B80}"/>
              </a:ext>
            </a:extLst>
          </p:cNvPr>
          <p:cNvSpPr/>
          <p:nvPr/>
        </p:nvSpPr>
        <p:spPr>
          <a:xfrm>
            <a:off x="4396876" y="1720914"/>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0" name="Freeform: Shape 19">
            <a:extLst>
              <a:ext uri="{FF2B5EF4-FFF2-40B4-BE49-F238E27FC236}">
                <a16:creationId xmlns:a16="http://schemas.microsoft.com/office/drawing/2014/main" id="{03C0D3D6-B551-F5B9-F9AF-E0664D7EFC44}"/>
              </a:ext>
            </a:extLst>
          </p:cNvPr>
          <p:cNvSpPr/>
          <p:nvPr/>
        </p:nvSpPr>
        <p:spPr>
          <a:xfrm>
            <a:off x="5486390"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Focus on enhancing reliability and verification (third-party assurance?)</a:t>
            </a:r>
          </a:p>
        </p:txBody>
      </p:sp>
      <p:sp>
        <p:nvSpPr>
          <p:cNvPr id="21" name="Oval 20">
            <a:extLst>
              <a:ext uri="{FF2B5EF4-FFF2-40B4-BE49-F238E27FC236}">
                <a16:creationId xmlns:a16="http://schemas.microsoft.com/office/drawing/2014/main" id="{C964B42B-6B6F-FCE0-E7B1-BE073C3EC9D8}"/>
              </a:ext>
            </a:extLst>
          </p:cNvPr>
          <p:cNvSpPr/>
          <p:nvPr/>
        </p:nvSpPr>
        <p:spPr>
          <a:xfrm>
            <a:off x="8150812" y="1720914"/>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2" name="Freeform: Shape 21">
            <a:extLst>
              <a:ext uri="{FF2B5EF4-FFF2-40B4-BE49-F238E27FC236}">
                <a16:creationId xmlns:a16="http://schemas.microsoft.com/office/drawing/2014/main" id="{73AF4C00-C5AE-26E6-D8B2-593DC6B8BAB9}"/>
              </a:ext>
            </a:extLst>
          </p:cNvPr>
          <p:cNvSpPr/>
          <p:nvPr/>
        </p:nvSpPr>
        <p:spPr>
          <a:xfrm>
            <a:off x="9240326" y="1720914"/>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Expanded impact to smaller firms (value chain-CSRD implications)</a:t>
            </a:r>
          </a:p>
        </p:txBody>
      </p:sp>
      <p:sp>
        <p:nvSpPr>
          <p:cNvPr id="23" name="Oval 22">
            <a:extLst>
              <a:ext uri="{FF2B5EF4-FFF2-40B4-BE49-F238E27FC236}">
                <a16:creationId xmlns:a16="http://schemas.microsoft.com/office/drawing/2014/main" id="{79BEFD05-5B76-053B-85A3-1C8F3F8C9D6B}"/>
              </a:ext>
            </a:extLst>
          </p:cNvPr>
          <p:cNvSpPr/>
          <p:nvPr/>
        </p:nvSpPr>
        <p:spPr>
          <a:xfrm>
            <a:off x="747714" y="3357887"/>
            <a:ext cx="897246" cy="897246"/>
          </a:xfrm>
          <a:prstGeom prst="ellipse">
            <a:avLst/>
          </a:prstGeom>
          <a:solidFill>
            <a:schemeClr val="bg1">
              <a:lumMod val="95000"/>
            </a:schemeClr>
          </a:solidFill>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4" name="Freeform: Shape 23">
            <a:extLst>
              <a:ext uri="{FF2B5EF4-FFF2-40B4-BE49-F238E27FC236}">
                <a16:creationId xmlns:a16="http://schemas.microsoft.com/office/drawing/2014/main" id="{8E24FD6C-0096-20BA-8123-CB9F93CBDF7F}"/>
              </a:ext>
            </a:extLst>
          </p:cNvPr>
          <p:cNvSpPr/>
          <p:nvPr/>
        </p:nvSpPr>
        <p:spPr>
          <a:xfrm>
            <a:off x="1837228" y="3357887"/>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Global alignment on reporting standards</a:t>
            </a:r>
          </a:p>
        </p:txBody>
      </p:sp>
      <p:sp>
        <p:nvSpPr>
          <p:cNvPr id="25" name="Oval 24">
            <a:extLst>
              <a:ext uri="{FF2B5EF4-FFF2-40B4-BE49-F238E27FC236}">
                <a16:creationId xmlns:a16="http://schemas.microsoft.com/office/drawing/2014/main" id="{2DBC6C65-FF41-9A27-7A0E-6E70585B56CD}"/>
              </a:ext>
            </a:extLst>
          </p:cNvPr>
          <p:cNvSpPr/>
          <p:nvPr/>
        </p:nvSpPr>
        <p:spPr>
          <a:xfrm>
            <a:off x="4396876" y="3357887"/>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6" name="Freeform: Shape 25">
            <a:extLst>
              <a:ext uri="{FF2B5EF4-FFF2-40B4-BE49-F238E27FC236}">
                <a16:creationId xmlns:a16="http://schemas.microsoft.com/office/drawing/2014/main" id="{90FD2598-3C99-9DD9-D985-2951CCC7C597}"/>
              </a:ext>
            </a:extLst>
          </p:cNvPr>
          <p:cNvSpPr/>
          <p:nvPr/>
        </p:nvSpPr>
        <p:spPr>
          <a:xfrm>
            <a:off x="5486390" y="3357887"/>
            <a:ext cx="2034588" cy="897246"/>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“Climate First” approach </a:t>
            </a:r>
          </a:p>
        </p:txBody>
      </p:sp>
      <p:sp>
        <p:nvSpPr>
          <p:cNvPr id="27" name="Oval 26">
            <a:extLst>
              <a:ext uri="{FF2B5EF4-FFF2-40B4-BE49-F238E27FC236}">
                <a16:creationId xmlns:a16="http://schemas.microsoft.com/office/drawing/2014/main" id="{9B8F225C-7316-176F-2BB2-85E41F80A90E}"/>
              </a:ext>
            </a:extLst>
          </p:cNvPr>
          <p:cNvSpPr/>
          <p:nvPr/>
        </p:nvSpPr>
        <p:spPr>
          <a:xfrm>
            <a:off x="8150812" y="3357887"/>
            <a:ext cx="897246" cy="897246"/>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400" b="1"/>
          </a:p>
        </p:txBody>
      </p:sp>
      <p:sp>
        <p:nvSpPr>
          <p:cNvPr id="28" name="Freeform: Shape 27">
            <a:extLst>
              <a:ext uri="{FF2B5EF4-FFF2-40B4-BE49-F238E27FC236}">
                <a16:creationId xmlns:a16="http://schemas.microsoft.com/office/drawing/2014/main" id="{4556685A-F249-8AAE-51F5-C861A58CAA8E}"/>
              </a:ext>
            </a:extLst>
          </p:cNvPr>
          <p:cNvSpPr/>
          <p:nvPr/>
        </p:nvSpPr>
        <p:spPr>
          <a:xfrm>
            <a:off x="9240326" y="3553291"/>
            <a:ext cx="2034588" cy="506437"/>
          </a:xfrm>
          <a:custGeom>
            <a:avLst/>
            <a:gdLst>
              <a:gd name="connsiteX0" fmla="*/ 0 w 2114937"/>
              <a:gd name="connsiteY0" fmla="*/ 0 h 897246"/>
              <a:gd name="connsiteX1" fmla="*/ 2114937 w 2114937"/>
              <a:gd name="connsiteY1" fmla="*/ 0 h 897246"/>
              <a:gd name="connsiteX2" fmla="*/ 2114937 w 2114937"/>
              <a:gd name="connsiteY2" fmla="*/ 897246 h 897246"/>
              <a:gd name="connsiteX3" fmla="*/ 0 w 2114937"/>
              <a:gd name="connsiteY3" fmla="*/ 897246 h 897246"/>
              <a:gd name="connsiteX4" fmla="*/ 0 w 2114937"/>
              <a:gd name="connsiteY4" fmla="*/ 0 h 8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937" h="897246">
                <a:moveTo>
                  <a:pt x="0" y="0"/>
                </a:moveTo>
                <a:lnTo>
                  <a:pt x="2114937" y="0"/>
                </a:lnTo>
                <a:lnTo>
                  <a:pt x="2114937" y="897246"/>
                </a:lnTo>
                <a:lnTo>
                  <a:pt x="0" y="897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400" kern="1200">
                <a:latin typeface="Aptos SemiBold" panose="020B0004020202020204" pitchFamily="34" charset="0"/>
              </a:rPr>
              <a:t>Carbon Markets Guidelines</a:t>
            </a:r>
          </a:p>
        </p:txBody>
      </p:sp>
      <p:sp>
        <p:nvSpPr>
          <p:cNvPr id="29" name="Freeform 91">
            <a:extLst>
              <a:ext uri="{FF2B5EF4-FFF2-40B4-BE49-F238E27FC236}">
                <a16:creationId xmlns:a16="http://schemas.microsoft.com/office/drawing/2014/main" id="{AB01F3CA-9068-D052-334E-30F9B3AF6A3D}"/>
              </a:ext>
            </a:extLst>
          </p:cNvPr>
          <p:cNvSpPr>
            <a:spLocks noChangeAspect="1" noEditPoints="1"/>
          </p:cNvSpPr>
          <p:nvPr/>
        </p:nvSpPr>
        <p:spPr bwMode="auto">
          <a:xfrm>
            <a:off x="958593" y="3541334"/>
            <a:ext cx="457200" cy="457200"/>
          </a:xfrm>
          <a:custGeom>
            <a:avLst/>
            <a:gdLst>
              <a:gd name="T0" fmla="*/ 0 w 62"/>
              <a:gd name="T1" fmla="*/ 106363 h 62"/>
              <a:gd name="T2" fmla="*/ 140673 w 62"/>
              <a:gd name="T3" fmla="*/ 75483 h 62"/>
              <a:gd name="T4" fmla="*/ 154397 w 62"/>
              <a:gd name="T5" fmla="*/ 68621 h 62"/>
              <a:gd name="T6" fmla="*/ 168121 w 62"/>
              <a:gd name="T7" fmla="*/ 65190 h 62"/>
              <a:gd name="T8" fmla="*/ 164690 w 62"/>
              <a:gd name="T9" fmla="*/ 58328 h 62"/>
              <a:gd name="T10" fmla="*/ 154397 w 62"/>
              <a:gd name="T11" fmla="*/ 51466 h 62"/>
              <a:gd name="T12" fmla="*/ 147535 w 62"/>
              <a:gd name="T13" fmla="*/ 51466 h 62"/>
              <a:gd name="T14" fmla="*/ 144104 w 62"/>
              <a:gd name="T15" fmla="*/ 48035 h 62"/>
              <a:gd name="T16" fmla="*/ 130380 w 62"/>
              <a:gd name="T17" fmla="*/ 41173 h 62"/>
              <a:gd name="T18" fmla="*/ 130380 w 62"/>
              <a:gd name="T19" fmla="*/ 54897 h 62"/>
              <a:gd name="T20" fmla="*/ 126949 w 62"/>
              <a:gd name="T21" fmla="*/ 65190 h 62"/>
              <a:gd name="T22" fmla="*/ 113225 w 62"/>
              <a:gd name="T23" fmla="*/ 58328 h 62"/>
              <a:gd name="T24" fmla="*/ 99500 w 62"/>
              <a:gd name="T25" fmla="*/ 51466 h 62"/>
              <a:gd name="T26" fmla="*/ 102931 w 62"/>
              <a:gd name="T27" fmla="*/ 37742 h 62"/>
              <a:gd name="T28" fmla="*/ 120087 w 62"/>
              <a:gd name="T29" fmla="*/ 34310 h 62"/>
              <a:gd name="T30" fmla="*/ 116656 w 62"/>
              <a:gd name="T31" fmla="*/ 27448 h 62"/>
              <a:gd name="T32" fmla="*/ 106363 w 62"/>
              <a:gd name="T33" fmla="*/ 30879 h 62"/>
              <a:gd name="T34" fmla="*/ 92638 w 62"/>
              <a:gd name="T35" fmla="*/ 20586 h 62"/>
              <a:gd name="T36" fmla="*/ 96069 w 62"/>
              <a:gd name="T37" fmla="*/ 30879 h 62"/>
              <a:gd name="T38" fmla="*/ 89207 w 62"/>
              <a:gd name="T39" fmla="*/ 30879 h 62"/>
              <a:gd name="T40" fmla="*/ 78914 w 62"/>
              <a:gd name="T41" fmla="*/ 24017 h 62"/>
              <a:gd name="T42" fmla="*/ 72052 w 62"/>
              <a:gd name="T43" fmla="*/ 27448 h 62"/>
              <a:gd name="T44" fmla="*/ 78914 w 62"/>
              <a:gd name="T45" fmla="*/ 30879 h 62"/>
              <a:gd name="T46" fmla="*/ 75483 w 62"/>
              <a:gd name="T47" fmla="*/ 34310 h 62"/>
              <a:gd name="T48" fmla="*/ 34310 w 62"/>
              <a:gd name="T49" fmla="*/ 61759 h 62"/>
              <a:gd name="T50" fmla="*/ 37742 w 62"/>
              <a:gd name="T51" fmla="*/ 65190 h 62"/>
              <a:gd name="T52" fmla="*/ 44604 w 62"/>
              <a:gd name="T53" fmla="*/ 75483 h 62"/>
              <a:gd name="T54" fmla="*/ 41173 w 62"/>
              <a:gd name="T55" fmla="*/ 89207 h 62"/>
              <a:gd name="T56" fmla="*/ 51466 w 62"/>
              <a:gd name="T57" fmla="*/ 102931 h 62"/>
              <a:gd name="T58" fmla="*/ 61759 w 62"/>
              <a:gd name="T59" fmla="*/ 120087 h 62"/>
              <a:gd name="T60" fmla="*/ 65190 w 62"/>
              <a:gd name="T61" fmla="*/ 126949 h 62"/>
              <a:gd name="T62" fmla="*/ 58328 w 62"/>
              <a:gd name="T63" fmla="*/ 109794 h 62"/>
              <a:gd name="T64" fmla="*/ 72052 w 62"/>
              <a:gd name="T65" fmla="*/ 126949 h 62"/>
              <a:gd name="T66" fmla="*/ 85776 w 62"/>
              <a:gd name="T67" fmla="*/ 140673 h 62"/>
              <a:gd name="T68" fmla="*/ 102931 w 62"/>
              <a:gd name="T69" fmla="*/ 150966 h 62"/>
              <a:gd name="T70" fmla="*/ 120087 w 62"/>
              <a:gd name="T71" fmla="*/ 161259 h 62"/>
              <a:gd name="T72" fmla="*/ 123518 w 62"/>
              <a:gd name="T73" fmla="*/ 161259 h 62"/>
              <a:gd name="T74" fmla="*/ 116656 w 62"/>
              <a:gd name="T75" fmla="*/ 147535 h 62"/>
              <a:gd name="T76" fmla="*/ 109794 w 62"/>
              <a:gd name="T77" fmla="*/ 144104 h 62"/>
              <a:gd name="T78" fmla="*/ 109794 w 62"/>
              <a:gd name="T79" fmla="*/ 133811 h 62"/>
              <a:gd name="T80" fmla="*/ 96069 w 62"/>
              <a:gd name="T81" fmla="*/ 140673 h 62"/>
              <a:gd name="T82" fmla="*/ 92638 w 62"/>
              <a:gd name="T83" fmla="*/ 116656 h 62"/>
              <a:gd name="T84" fmla="*/ 102931 w 62"/>
              <a:gd name="T85" fmla="*/ 116656 h 62"/>
              <a:gd name="T86" fmla="*/ 109794 w 62"/>
              <a:gd name="T87" fmla="*/ 113225 h 62"/>
              <a:gd name="T88" fmla="*/ 120087 w 62"/>
              <a:gd name="T89" fmla="*/ 116656 h 62"/>
              <a:gd name="T90" fmla="*/ 123518 w 62"/>
              <a:gd name="T91" fmla="*/ 113225 h 62"/>
              <a:gd name="T92" fmla="*/ 130380 w 62"/>
              <a:gd name="T93" fmla="*/ 99500 h 62"/>
              <a:gd name="T94" fmla="*/ 130380 w 62"/>
              <a:gd name="T95" fmla="*/ 96069 h 62"/>
              <a:gd name="T96" fmla="*/ 140673 w 62"/>
              <a:gd name="T97" fmla="*/ 89207 h 62"/>
              <a:gd name="T98" fmla="*/ 147535 w 62"/>
              <a:gd name="T99" fmla="*/ 78914 h 62"/>
              <a:gd name="T100" fmla="*/ 150966 w 62"/>
              <a:gd name="T101" fmla="*/ 75483 h 62"/>
              <a:gd name="T102" fmla="*/ 140673 w 62"/>
              <a:gd name="T103" fmla="*/ 75483 h 62"/>
              <a:gd name="T104" fmla="*/ 164690 w 62"/>
              <a:gd name="T105" fmla="*/ 164690 h 62"/>
              <a:gd name="T106" fmla="*/ 150966 w 62"/>
              <a:gd name="T107" fmla="*/ 161259 h 62"/>
              <a:gd name="T108" fmla="*/ 140673 w 62"/>
              <a:gd name="T109" fmla="*/ 161259 h 62"/>
              <a:gd name="T110" fmla="*/ 130380 w 62"/>
              <a:gd name="T111" fmla="*/ 157828 h 62"/>
              <a:gd name="T112" fmla="*/ 126949 w 62"/>
              <a:gd name="T113" fmla="*/ 171552 h 62"/>
              <a:gd name="T114" fmla="*/ 123518 w 62"/>
              <a:gd name="T115" fmla="*/ 185277 h 62"/>
              <a:gd name="T116" fmla="*/ 171552 w 62"/>
              <a:gd name="T117" fmla="*/ 168121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BF9F42"/>
          </a:solidFill>
          <a:ln>
            <a:noFill/>
          </a:ln>
        </p:spPr>
        <p:txBody>
          <a:bodyPr/>
          <a:lstStyle/>
          <a:p>
            <a:endParaRPr lang="en-US"/>
          </a:p>
        </p:txBody>
      </p:sp>
      <p:sp>
        <p:nvSpPr>
          <p:cNvPr id="30" name="Freeform 105">
            <a:extLst>
              <a:ext uri="{FF2B5EF4-FFF2-40B4-BE49-F238E27FC236}">
                <a16:creationId xmlns:a16="http://schemas.microsoft.com/office/drawing/2014/main" id="{F2BEB08D-01E9-CE52-6749-227F95E49665}"/>
              </a:ext>
            </a:extLst>
          </p:cNvPr>
          <p:cNvSpPr>
            <a:spLocks noChangeAspect="1" noEditPoints="1"/>
          </p:cNvSpPr>
          <p:nvPr/>
        </p:nvSpPr>
        <p:spPr bwMode="auto">
          <a:xfrm>
            <a:off x="4663934" y="1950080"/>
            <a:ext cx="371139" cy="365760"/>
          </a:xfrm>
          <a:custGeom>
            <a:avLst/>
            <a:gdLst>
              <a:gd name="T0" fmla="*/ 201960 w 64"/>
              <a:gd name="T1" fmla="*/ 215900 h 63"/>
              <a:gd name="T2" fmla="*/ 188268 w 64"/>
              <a:gd name="T3" fmla="*/ 209046 h 63"/>
              <a:gd name="T4" fmla="*/ 143768 w 64"/>
              <a:gd name="T5" fmla="*/ 164495 h 63"/>
              <a:gd name="T6" fmla="*/ 92422 w 64"/>
              <a:gd name="T7" fmla="*/ 181630 h 63"/>
              <a:gd name="T8" fmla="*/ 0 w 64"/>
              <a:gd name="T9" fmla="*/ 89102 h 63"/>
              <a:gd name="T10" fmla="*/ 92422 w 64"/>
              <a:gd name="T11" fmla="*/ 0 h 63"/>
              <a:gd name="T12" fmla="*/ 184845 w 64"/>
              <a:gd name="T13" fmla="*/ 89102 h 63"/>
              <a:gd name="T14" fmla="*/ 167729 w 64"/>
              <a:gd name="T15" fmla="*/ 140506 h 63"/>
              <a:gd name="T16" fmla="*/ 212229 w 64"/>
              <a:gd name="T17" fmla="*/ 185057 h 63"/>
              <a:gd name="T18" fmla="*/ 219075 w 64"/>
              <a:gd name="T19" fmla="*/ 198765 h 63"/>
              <a:gd name="T20" fmla="*/ 201960 w 64"/>
              <a:gd name="T21" fmla="*/ 215900 h 63"/>
              <a:gd name="T22" fmla="*/ 92422 w 64"/>
              <a:gd name="T23" fmla="*/ 30843 h 63"/>
              <a:gd name="T24" fmla="*/ 34230 w 64"/>
              <a:gd name="T25" fmla="*/ 89102 h 63"/>
              <a:gd name="T26" fmla="*/ 92422 w 64"/>
              <a:gd name="T27" fmla="*/ 147360 h 63"/>
              <a:gd name="T28" fmla="*/ 150614 w 64"/>
              <a:gd name="T29" fmla="*/ 89102 h 63"/>
              <a:gd name="T30" fmla="*/ 92422 w 64"/>
              <a:gd name="T31" fmla="*/ 3084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BF9F42"/>
          </a:solidFill>
          <a:ln>
            <a:noFill/>
          </a:ln>
        </p:spPr>
        <p:txBody>
          <a:bodyPr/>
          <a:lstStyle/>
          <a:p>
            <a:endParaRPr lang="en-US"/>
          </a:p>
        </p:txBody>
      </p:sp>
      <p:sp>
        <p:nvSpPr>
          <p:cNvPr id="31" name="Freeform 152">
            <a:extLst>
              <a:ext uri="{FF2B5EF4-FFF2-40B4-BE49-F238E27FC236}">
                <a16:creationId xmlns:a16="http://schemas.microsoft.com/office/drawing/2014/main" id="{68806FE1-FDDF-34A4-C19B-E6CD6D14713F}"/>
              </a:ext>
            </a:extLst>
          </p:cNvPr>
          <p:cNvSpPr>
            <a:spLocks noChangeAspect="1" noEditPoints="1"/>
          </p:cNvSpPr>
          <p:nvPr/>
        </p:nvSpPr>
        <p:spPr bwMode="auto">
          <a:xfrm>
            <a:off x="4730581" y="3541334"/>
            <a:ext cx="229836" cy="457200"/>
          </a:xfrm>
          <a:custGeom>
            <a:avLst/>
            <a:gdLst>
              <a:gd name="T0" fmla="*/ 109456 w 58"/>
              <a:gd name="T1" fmla="*/ 156971 h 116"/>
              <a:gd name="T2" fmla="*/ 109456 w 58"/>
              <a:gd name="T3" fmla="*/ 126590 h 116"/>
              <a:gd name="T4" fmla="*/ 109456 w 58"/>
              <a:gd name="T5" fmla="*/ 35445 h 116"/>
              <a:gd name="T6" fmla="*/ 73819 w 58"/>
              <a:gd name="T7" fmla="*/ 0 h 116"/>
              <a:gd name="T8" fmla="*/ 35637 w 58"/>
              <a:gd name="T9" fmla="*/ 35445 h 116"/>
              <a:gd name="T10" fmla="*/ 35637 w 58"/>
              <a:gd name="T11" fmla="*/ 126590 h 116"/>
              <a:gd name="T12" fmla="*/ 35637 w 58"/>
              <a:gd name="T13" fmla="*/ 156971 h 116"/>
              <a:gd name="T14" fmla="*/ 0 w 58"/>
              <a:gd name="T15" fmla="*/ 220266 h 116"/>
              <a:gd name="T16" fmla="*/ 73819 w 58"/>
              <a:gd name="T17" fmla="*/ 293688 h 116"/>
              <a:gd name="T18" fmla="*/ 147638 w 58"/>
              <a:gd name="T19" fmla="*/ 220266 h 116"/>
              <a:gd name="T20" fmla="*/ 109456 w 58"/>
              <a:gd name="T21" fmla="*/ 156971 h 116"/>
              <a:gd name="T22" fmla="*/ 53455 w 58"/>
              <a:gd name="T23" fmla="*/ 108867 h 116"/>
              <a:gd name="T24" fmla="*/ 73819 w 58"/>
              <a:gd name="T25" fmla="*/ 108867 h 116"/>
              <a:gd name="T26" fmla="*/ 73819 w 58"/>
              <a:gd name="T27" fmla="*/ 91145 h 116"/>
              <a:gd name="T28" fmla="*/ 53455 w 58"/>
              <a:gd name="T29" fmla="*/ 91145 h 116"/>
              <a:gd name="T30" fmla="*/ 53455 w 58"/>
              <a:gd name="T31" fmla="*/ 73422 h 116"/>
              <a:gd name="T32" fmla="*/ 73819 w 58"/>
              <a:gd name="T33" fmla="*/ 73422 h 116"/>
              <a:gd name="T34" fmla="*/ 73819 w 58"/>
              <a:gd name="T35" fmla="*/ 53168 h 116"/>
              <a:gd name="T36" fmla="*/ 53455 w 58"/>
              <a:gd name="T37" fmla="*/ 53168 h 116"/>
              <a:gd name="T38" fmla="*/ 53455 w 58"/>
              <a:gd name="T39" fmla="*/ 35445 h 116"/>
              <a:gd name="T40" fmla="*/ 73819 w 58"/>
              <a:gd name="T41" fmla="*/ 17723 h 116"/>
              <a:gd name="T42" fmla="*/ 91637 w 58"/>
              <a:gd name="T43" fmla="*/ 35445 h 116"/>
              <a:gd name="T44" fmla="*/ 91637 w 58"/>
              <a:gd name="T45" fmla="*/ 126590 h 116"/>
              <a:gd name="T46" fmla="*/ 53455 w 58"/>
              <a:gd name="T47" fmla="*/ 126590 h 116"/>
              <a:gd name="T48" fmla="*/ 53455 w 58"/>
              <a:gd name="T49" fmla="*/ 108867 h 116"/>
              <a:gd name="T50" fmla="*/ 73819 w 58"/>
              <a:gd name="T51" fmla="*/ 273434 h 116"/>
              <a:gd name="T52" fmla="*/ 17818 w 58"/>
              <a:gd name="T53" fmla="*/ 220266 h 116"/>
              <a:gd name="T54" fmla="*/ 17818 w 58"/>
              <a:gd name="T55" fmla="*/ 210139 h 116"/>
              <a:gd name="T56" fmla="*/ 73819 w 58"/>
              <a:gd name="T57" fmla="*/ 255711 h 116"/>
              <a:gd name="T58" fmla="*/ 127274 w 58"/>
              <a:gd name="T59" fmla="*/ 210139 h 116"/>
              <a:gd name="T60" fmla="*/ 127274 w 58"/>
              <a:gd name="T61" fmla="*/ 220266 h 116"/>
              <a:gd name="T62" fmla="*/ 73819 w 58"/>
              <a:gd name="T63" fmla="*/ 273434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116">
                <a:moveTo>
                  <a:pt x="43" y="62"/>
                </a:moveTo>
                <a:cubicBezTo>
                  <a:pt x="43" y="50"/>
                  <a:pt x="43" y="50"/>
                  <a:pt x="43" y="50"/>
                </a:cubicBezTo>
                <a:cubicBezTo>
                  <a:pt x="43" y="14"/>
                  <a:pt x="43" y="14"/>
                  <a:pt x="43" y="14"/>
                </a:cubicBezTo>
                <a:cubicBezTo>
                  <a:pt x="43" y="6"/>
                  <a:pt x="37" y="0"/>
                  <a:pt x="29" y="0"/>
                </a:cubicBezTo>
                <a:cubicBezTo>
                  <a:pt x="21" y="0"/>
                  <a:pt x="14" y="6"/>
                  <a:pt x="14" y="14"/>
                </a:cubicBezTo>
                <a:cubicBezTo>
                  <a:pt x="14" y="50"/>
                  <a:pt x="14" y="50"/>
                  <a:pt x="14" y="50"/>
                </a:cubicBezTo>
                <a:cubicBezTo>
                  <a:pt x="14" y="62"/>
                  <a:pt x="14" y="62"/>
                  <a:pt x="14" y="62"/>
                </a:cubicBezTo>
                <a:cubicBezTo>
                  <a:pt x="5" y="67"/>
                  <a:pt x="0" y="76"/>
                  <a:pt x="0" y="87"/>
                </a:cubicBezTo>
                <a:cubicBezTo>
                  <a:pt x="0" y="103"/>
                  <a:pt x="13" y="116"/>
                  <a:pt x="29" y="116"/>
                </a:cubicBezTo>
                <a:cubicBezTo>
                  <a:pt x="45" y="116"/>
                  <a:pt x="58" y="103"/>
                  <a:pt x="58" y="87"/>
                </a:cubicBezTo>
                <a:cubicBezTo>
                  <a:pt x="58" y="76"/>
                  <a:pt x="52" y="67"/>
                  <a:pt x="43" y="62"/>
                </a:cubicBezTo>
                <a:close/>
                <a:moveTo>
                  <a:pt x="21" y="43"/>
                </a:moveTo>
                <a:cubicBezTo>
                  <a:pt x="29" y="43"/>
                  <a:pt x="29" y="43"/>
                  <a:pt x="29" y="43"/>
                </a:cubicBezTo>
                <a:cubicBezTo>
                  <a:pt x="29" y="36"/>
                  <a:pt x="29" y="36"/>
                  <a:pt x="29" y="36"/>
                </a:cubicBezTo>
                <a:cubicBezTo>
                  <a:pt x="21" y="36"/>
                  <a:pt x="21" y="36"/>
                  <a:pt x="21" y="36"/>
                </a:cubicBezTo>
                <a:cubicBezTo>
                  <a:pt x="21" y="29"/>
                  <a:pt x="21" y="29"/>
                  <a:pt x="21" y="29"/>
                </a:cubicBezTo>
                <a:cubicBezTo>
                  <a:pt x="29" y="29"/>
                  <a:pt x="29" y="29"/>
                  <a:pt x="29" y="29"/>
                </a:cubicBezTo>
                <a:cubicBezTo>
                  <a:pt x="29" y="21"/>
                  <a:pt x="29" y="21"/>
                  <a:pt x="29" y="21"/>
                </a:cubicBezTo>
                <a:cubicBezTo>
                  <a:pt x="21" y="21"/>
                  <a:pt x="21" y="21"/>
                  <a:pt x="21" y="21"/>
                </a:cubicBezTo>
                <a:cubicBezTo>
                  <a:pt x="21" y="14"/>
                  <a:pt x="21" y="14"/>
                  <a:pt x="21" y="14"/>
                </a:cubicBezTo>
                <a:cubicBezTo>
                  <a:pt x="21" y="10"/>
                  <a:pt x="25" y="7"/>
                  <a:pt x="29" y="7"/>
                </a:cubicBezTo>
                <a:cubicBezTo>
                  <a:pt x="33" y="7"/>
                  <a:pt x="36" y="10"/>
                  <a:pt x="36" y="14"/>
                </a:cubicBezTo>
                <a:cubicBezTo>
                  <a:pt x="36" y="50"/>
                  <a:pt x="36" y="50"/>
                  <a:pt x="36" y="50"/>
                </a:cubicBezTo>
                <a:cubicBezTo>
                  <a:pt x="21" y="50"/>
                  <a:pt x="21" y="50"/>
                  <a:pt x="21" y="50"/>
                </a:cubicBezTo>
                <a:lnTo>
                  <a:pt x="21" y="43"/>
                </a:lnTo>
                <a:close/>
                <a:moveTo>
                  <a:pt x="29" y="108"/>
                </a:moveTo>
                <a:cubicBezTo>
                  <a:pt x="17" y="108"/>
                  <a:pt x="7" y="99"/>
                  <a:pt x="7" y="87"/>
                </a:cubicBezTo>
                <a:cubicBezTo>
                  <a:pt x="7" y="85"/>
                  <a:pt x="7" y="84"/>
                  <a:pt x="7" y="83"/>
                </a:cubicBezTo>
                <a:cubicBezTo>
                  <a:pt x="9" y="93"/>
                  <a:pt x="18" y="101"/>
                  <a:pt x="29" y="101"/>
                </a:cubicBezTo>
                <a:cubicBezTo>
                  <a:pt x="39" y="101"/>
                  <a:pt x="48" y="93"/>
                  <a:pt x="50" y="83"/>
                </a:cubicBezTo>
                <a:cubicBezTo>
                  <a:pt x="50" y="84"/>
                  <a:pt x="50" y="85"/>
                  <a:pt x="50" y="87"/>
                </a:cubicBezTo>
                <a:cubicBezTo>
                  <a:pt x="50" y="99"/>
                  <a:pt x="41" y="108"/>
                  <a:pt x="29" y="108"/>
                </a:cubicBezTo>
                <a:close/>
              </a:path>
            </a:pathLst>
          </a:custGeom>
          <a:solidFill>
            <a:srgbClr val="BF9F42"/>
          </a:solidFill>
          <a:ln>
            <a:noFill/>
          </a:ln>
        </p:spPr>
        <p:txBody>
          <a:bodyPr/>
          <a:lstStyle/>
          <a:p>
            <a:endParaRPr lang="en-US"/>
          </a:p>
        </p:txBody>
      </p:sp>
      <p:sp>
        <p:nvSpPr>
          <p:cNvPr id="32" name="Freeform 26">
            <a:extLst>
              <a:ext uri="{FF2B5EF4-FFF2-40B4-BE49-F238E27FC236}">
                <a16:creationId xmlns:a16="http://schemas.microsoft.com/office/drawing/2014/main" id="{520BBD0F-65D9-B094-8484-EF4807F12353}"/>
              </a:ext>
            </a:extLst>
          </p:cNvPr>
          <p:cNvSpPr>
            <a:spLocks noChangeAspect="1" noEditPoints="1"/>
          </p:cNvSpPr>
          <p:nvPr/>
        </p:nvSpPr>
        <p:spPr bwMode="auto">
          <a:xfrm>
            <a:off x="8370835" y="1912938"/>
            <a:ext cx="457200" cy="457200"/>
          </a:xfrm>
          <a:custGeom>
            <a:avLst/>
            <a:gdLst>
              <a:gd name="T0" fmla="*/ 377825 w 232"/>
              <a:gd name="T1" fmla="*/ 97713 h 232"/>
              <a:gd name="T2" fmla="*/ 377825 w 232"/>
              <a:gd name="T3" fmla="*/ 97713 h 232"/>
              <a:gd name="T4" fmla="*/ 358282 w 232"/>
              <a:gd name="T5" fmla="*/ 117256 h 232"/>
              <a:gd name="T6" fmla="*/ 338740 w 232"/>
              <a:gd name="T7" fmla="*/ 97713 h 232"/>
              <a:gd name="T8" fmla="*/ 338740 w 232"/>
              <a:gd name="T9" fmla="*/ 66771 h 232"/>
              <a:gd name="T10" fmla="*/ 241026 w 232"/>
              <a:gd name="T11" fmla="*/ 162856 h 232"/>
              <a:gd name="T12" fmla="*/ 227998 w 232"/>
              <a:gd name="T13" fmla="*/ 169370 h 232"/>
              <a:gd name="T14" fmla="*/ 208455 w 232"/>
              <a:gd name="T15" fmla="*/ 149827 h 232"/>
              <a:gd name="T16" fmla="*/ 214969 w 232"/>
              <a:gd name="T17" fmla="*/ 136799 h 232"/>
              <a:gd name="T18" fmla="*/ 311054 w 232"/>
              <a:gd name="T19" fmla="*/ 39085 h 232"/>
              <a:gd name="T20" fmla="*/ 280112 w 232"/>
              <a:gd name="T21" fmla="*/ 39085 h 232"/>
              <a:gd name="T22" fmla="*/ 260569 w 232"/>
              <a:gd name="T23" fmla="*/ 19543 h 232"/>
              <a:gd name="T24" fmla="*/ 280112 w 232"/>
              <a:gd name="T25" fmla="*/ 0 h 232"/>
              <a:gd name="T26" fmla="*/ 358282 w 232"/>
              <a:gd name="T27" fmla="*/ 0 h 232"/>
              <a:gd name="T28" fmla="*/ 377825 w 232"/>
              <a:gd name="T29" fmla="*/ 19543 h 232"/>
              <a:gd name="T30" fmla="*/ 377825 w 232"/>
              <a:gd name="T31" fmla="*/ 97713 h 232"/>
              <a:gd name="T32" fmla="*/ 162856 w 232"/>
              <a:gd name="T33" fmla="*/ 241026 h 232"/>
              <a:gd name="T34" fmla="*/ 66771 w 232"/>
              <a:gd name="T35" fmla="*/ 338740 h 232"/>
              <a:gd name="T36" fmla="*/ 97713 w 232"/>
              <a:gd name="T37" fmla="*/ 338740 h 232"/>
              <a:gd name="T38" fmla="*/ 117256 w 232"/>
              <a:gd name="T39" fmla="*/ 358282 h 232"/>
              <a:gd name="T40" fmla="*/ 97713 w 232"/>
              <a:gd name="T41" fmla="*/ 377825 h 232"/>
              <a:gd name="T42" fmla="*/ 19543 w 232"/>
              <a:gd name="T43" fmla="*/ 377825 h 232"/>
              <a:gd name="T44" fmla="*/ 0 w 232"/>
              <a:gd name="T45" fmla="*/ 358282 h 232"/>
              <a:gd name="T46" fmla="*/ 0 w 232"/>
              <a:gd name="T47" fmla="*/ 280112 h 232"/>
              <a:gd name="T48" fmla="*/ 19543 w 232"/>
              <a:gd name="T49" fmla="*/ 260569 h 232"/>
              <a:gd name="T50" fmla="*/ 39085 w 232"/>
              <a:gd name="T51" fmla="*/ 280112 h 232"/>
              <a:gd name="T52" fmla="*/ 39085 w 232"/>
              <a:gd name="T53" fmla="*/ 311054 h 232"/>
              <a:gd name="T54" fmla="*/ 136799 w 232"/>
              <a:gd name="T55" fmla="*/ 214969 h 232"/>
              <a:gd name="T56" fmla="*/ 149827 w 232"/>
              <a:gd name="T57" fmla="*/ 208455 h 232"/>
              <a:gd name="T58" fmla="*/ 169370 w 232"/>
              <a:gd name="T59" fmla="*/ 227998 h 232"/>
              <a:gd name="T60" fmla="*/ 162856 w 232"/>
              <a:gd name="T61" fmla="*/ 241026 h 2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2" h="232">
                <a:moveTo>
                  <a:pt x="232" y="60"/>
                </a:moveTo>
                <a:cubicBezTo>
                  <a:pt x="232" y="60"/>
                  <a:pt x="232" y="60"/>
                  <a:pt x="232" y="60"/>
                </a:cubicBezTo>
                <a:cubicBezTo>
                  <a:pt x="232" y="67"/>
                  <a:pt x="227" y="72"/>
                  <a:pt x="220" y="72"/>
                </a:cubicBezTo>
                <a:cubicBezTo>
                  <a:pt x="213" y="72"/>
                  <a:pt x="208" y="67"/>
                  <a:pt x="208" y="60"/>
                </a:cubicBezTo>
                <a:cubicBezTo>
                  <a:pt x="208" y="41"/>
                  <a:pt x="208" y="41"/>
                  <a:pt x="208" y="41"/>
                </a:cubicBezTo>
                <a:cubicBezTo>
                  <a:pt x="148" y="100"/>
                  <a:pt x="148" y="100"/>
                  <a:pt x="148" y="100"/>
                </a:cubicBezTo>
                <a:cubicBezTo>
                  <a:pt x="146" y="103"/>
                  <a:pt x="143" y="104"/>
                  <a:pt x="140" y="104"/>
                </a:cubicBezTo>
                <a:cubicBezTo>
                  <a:pt x="133" y="104"/>
                  <a:pt x="128" y="99"/>
                  <a:pt x="128" y="92"/>
                </a:cubicBezTo>
                <a:cubicBezTo>
                  <a:pt x="128" y="89"/>
                  <a:pt x="129" y="86"/>
                  <a:pt x="132" y="84"/>
                </a:cubicBezTo>
                <a:cubicBezTo>
                  <a:pt x="191" y="24"/>
                  <a:pt x="191" y="24"/>
                  <a:pt x="191" y="24"/>
                </a:cubicBezTo>
                <a:cubicBezTo>
                  <a:pt x="172" y="24"/>
                  <a:pt x="172" y="24"/>
                  <a:pt x="172" y="24"/>
                </a:cubicBezTo>
                <a:cubicBezTo>
                  <a:pt x="165" y="24"/>
                  <a:pt x="160" y="19"/>
                  <a:pt x="160" y="12"/>
                </a:cubicBezTo>
                <a:cubicBezTo>
                  <a:pt x="160" y="5"/>
                  <a:pt x="165" y="0"/>
                  <a:pt x="172" y="0"/>
                </a:cubicBezTo>
                <a:cubicBezTo>
                  <a:pt x="220" y="0"/>
                  <a:pt x="220" y="0"/>
                  <a:pt x="220" y="0"/>
                </a:cubicBezTo>
                <a:cubicBezTo>
                  <a:pt x="227" y="0"/>
                  <a:pt x="232" y="5"/>
                  <a:pt x="232" y="12"/>
                </a:cubicBezTo>
                <a:lnTo>
                  <a:pt x="232" y="60"/>
                </a:lnTo>
                <a:close/>
                <a:moveTo>
                  <a:pt x="100" y="148"/>
                </a:moveTo>
                <a:cubicBezTo>
                  <a:pt x="41" y="208"/>
                  <a:pt x="41" y="208"/>
                  <a:pt x="41" y="208"/>
                </a:cubicBezTo>
                <a:cubicBezTo>
                  <a:pt x="60" y="208"/>
                  <a:pt x="60" y="208"/>
                  <a:pt x="60" y="208"/>
                </a:cubicBezTo>
                <a:cubicBezTo>
                  <a:pt x="67" y="208"/>
                  <a:pt x="72" y="213"/>
                  <a:pt x="72" y="220"/>
                </a:cubicBezTo>
                <a:cubicBezTo>
                  <a:pt x="72" y="227"/>
                  <a:pt x="67" y="232"/>
                  <a:pt x="60" y="232"/>
                </a:cubicBezTo>
                <a:cubicBezTo>
                  <a:pt x="12" y="232"/>
                  <a:pt x="12" y="232"/>
                  <a:pt x="12" y="232"/>
                </a:cubicBezTo>
                <a:cubicBezTo>
                  <a:pt x="5" y="232"/>
                  <a:pt x="0" y="227"/>
                  <a:pt x="0" y="220"/>
                </a:cubicBezTo>
                <a:cubicBezTo>
                  <a:pt x="0" y="172"/>
                  <a:pt x="0" y="172"/>
                  <a:pt x="0" y="172"/>
                </a:cubicBezTo>
                <a:cubicBezTo>
                  <a:pt x="0" y="165"/>
                  <a:pt x="5" y="160"/>
                  <a:pt x="12" y="160"/>
                </a:cubicBezTo>
                <a:cubicBezTo>
                  <a:pt x="19" y="160"/>
                  <a:pt x="24" y="165"/>
                  <a:pt x="24" y="172"/>
                </a:cubicBezTo>
                <a:cubicBezTo>
                  <a:pt x="24" y="191"/>
                  <a:pt x="24" y="191"/>
                  <a:pt x="24" y="191"/>
                </a:cubicBezTo>
                <a:cubicBezTo>
                  <a:pt x="84" y="132"/>
                  <a:pt x="84" y="132"/>
                  <a:pt x="84" y="132"/>
                </a:cubicBezTo>
                <a:cubicBezTo>
                  <a:pt x="86" y="129"/>
                  <a:pt x="89" y="128"/>
                  <a:pt x="92" y="128"/>
                </a:cubicBezTo>
                <a:cubicBezTo>
                  <a:pt x="99" y="128"/>
                  <a:pt x="104" y="133"/>
                  <a:pt x="104" y="140"/>
                </a:cubicBezTo>
                <a:cubicBezTo>
                  <a:pt x="104" y="143"/>
                  <a:pt x="103" y="146"/>
                  <a:pt x="100" y="148"/>
                </a:cubicBezTo>
              </a:path>
            </a:pathLst>
          </a:custGeom>
          <a:solidFill>
            <a:srgbClr val="BF9F42"/>
          </a:solidFill>
          <a:ln>
            <a:noFill/>
          </a:ln>
        </p:spPr>
        <p:txBody>
          <a:bodyPr/>
          <a:lstStyle/>
          <a:p>
            <a:endParaRPr lang="en-US"/>
          </a:p>
        </p:txBody>
      </p:sp>
      <p:sp>
        <p:nvSpPr>
          <p:cNvPr id="33" name="Freeform 409">
            <a:extLst>
              <a:ext uri="{FF2B5EF4-FFF2-40B4-BE49-F238E27FC236}">
                <a16:creationId xmlns:a16="http://schemas.microsoft.com/office/drawing/2014/main" id="{53D5F7F0-4CE2-4FA5-21B7-67370756E15E}"/>
              </a:ext>
            </a:extLst>
          </p:cNvPr>
          <p:cNvSpPr>
            <a:spLocks noChangeAspect="1"/>
          </p:cNvSpPr>
          <p:nvPr/>
        </p:nvSpPr>
        <p:spPr bwMode="auto">
          <a:xfrm>
            <a:off x="8370835" y="3554189"/>
            <a:ext cx="457200" cy="393388"/>
          </a:xfrm>
          <a:custGeom>
            <a:avLst/>
            <a:gdLst>
              <a:gd name="T0" fmla="*/ 2502 w 3652"/>
              <a:gd name="T1" fmla="*/ 0 h 3143"/>
              <a:gd name="T2" fmla="*/ 2779 w 3652"/>
              <a:gd name="T3" fmla="*/ 0 h 3143"/>
              <a:gd name="T4" fmla="*/ 2813 w 3652"/>
              <a:gd name="T5" fmla="*/ 1085 h 3143"/>
              <a:gd name="T6" fmla="*/ 2955 w 3652"/>
              <a:gd name="T7" fmla="*/ 1085 h 3143"/>
              <a:gd name="T8" fmla="*/ 2972 w 3652"/>
              <a:gd name="T9" fmla="*/ 1248 h 3143"/>
              <a:gd name="T10" fmla="*/ 3134 w 3652"/>
              <a:gd name="T11" fmla="*/ 1248 h 3143"/>
              <a:gd name="T12" fmla="*/ 3443 w 3652"/>
              <a:gd name="T13" fmla="*/ 1786 h 3143"/>
              <a:gd name="T14" fmla="*/ 3652 w 3652"/>
              <a:gd name="T15" fmla="*/ 1786 h 3143"/>
              <a:gd name="T16" fmla="*/ 3652 w 3652"/>
              <a:gd name="T17" fmla="*/ 3143 h 3143"/>
              <a:gd name="T18" fmla="*/ 0 w 3652"/>
              <a:gd name="T19" fmla="*/ 3143 h 3143"/>
              <a:gd name="T20" fmla="*/ 0 w 3652"/>
              <a:gd name="T21" fmla="*/ 1786 h 3143"/>
              <a:gd name="T22" fmla="*/ 240 w 3652"/>
              <a:gd name="T23" fmla="*/ 1786 h 3143"/>
              <a:gd name="T24" fmla="*/ 240 w 3652"/>
              <a:gd name="T25" fmla="*/ 1359 h 3143"/>
              <a:gd name="T26" fmla="*/ 946 w 3652"/>
              <a:gd name="T27" fmla="*/ 1730 h 3143"/>
              <a:gd name="T28" fmla="*/ 946 w 3652"/>
              <a:gd name="T29" fmla="*/ 1359 h 3143"/>
              <a:gd name="T30" fmla="*/ 1654 w 3652"/>
              <a:gd name="T31" fmla="*/ 1731 h 3143"/>
              <a:gd name="T32" fmla="*/ 1654 w 3652"/>
              <a:gd name="T33" fmla="*/ 1384 h 3143"/>
              <a:gd name="T34" fmla="*/ 2084 w 3652"/>
              <a:gd name="T35" fmla="*/ 1384 h 3143"/>
              <a:gd name="T36" fmla="*/ 2084 w 3652"/>
              <a:gd name="T37" fmla="*/ 1786 h 3143"/>
              <a:gd name="T38" fmla="*/ 2254 w 3652"/>
              <a:gd name="T39" fmla="*/ 1786 h 3143"/>
              <a:gd name="T40" fmla="*/ 2327 w 3652"/>
              <a:gd name="T41" fmla="*/ 1085 h 3143"/>
              <a:gd name="T42" fmla="*/ 2469 w 3652"/>
              <a:gd name="T43" fmla="*/ 1085 h 3143"/>
              <a:gd name="T44" fmla="*/ 2502 w 3652"/>
              <a:gd name="T45" fmla="*/ 0 h 3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52" h="3143">
                <a:moveTo>
                  <a:pt x="2502" y="0"/>
                </a:moveTo>
                <a:lnTo>
                  <a:pt x="2779" y="0"/>
                </a:lnTo>
                <a:lnTo>
                  <a:pt x="2813" y="1085"/>
                </a:lnTo>
                <a:lnTo>
                  <a:pt x="2955" y="1085"/>
                </a:lnTo>
                <a:lnTo>
                  <a:pt x="2972" y="1248"/>
                </a:lnTo>
                <a:lnTo>
                  <a:pt x="3134" y="1248"/>
                </a:lnTo>
                <a:lnTo>
                  <a:pt x="3443" y="1786"/>
                </a:lnTo>
                <a:lnTo>
                  <a:pt x="3652" y="1786"/>
                </a:lnTo>
                <a:lnTo>
                  <a:pt x="3652" y="3143"/>
                </a:lnTo>
                <a:lnTo>
                  <a:pt x="0" y="3143"/>
                </a:lnTo>
                <a:lnTo>
                  <a:pt x="0" y="1786"/>
                </a:lnTo>
                <a:lnTo>
                  <a:pt x="240" y="1786"/>
                </a:lnTo>
                <a:lnTo>
                  <a:pt x="240" y="1359"/>
                </a:lnTo>
                <a:lnTo>
                  <a:pt x="946" y="1730"/>
                </a:lnTo>
                <a:lnTo>
                  <a:pt x="946" y="1359"/>
                </a:lnTo>
                <a:lnTo>
                  <a:pt x="1654" y="1731"/>
                </a:lnTo>
                <a:lnTo>
                  <a:pt x="1654" y="1384"/>
                </a:lnTo>
                <a:lnTo>
                  <a:pt x="2084" y="1384"/>
                </a:lnTo>
                <a:lnTo>
                  <a:pt x="2084" y="1786"/>
                </a:lnTo>
                <a:lnTo>
                  <a:pt x="2254" y="1786"/>
                </a:lnTo>
                <a:lnTo>
                  <a:pt x="2327" y="1085"/>
                </a:lnTo>
                <a:lnTo>
                  <a:pt x="2469" y="1085"/>
                </a:lnTo>
                <a:lnTo>
                  <a:pt x="2502" y="0"/>
                </a:lnTo>
                <a:close/>
              </a:path>
            </a:pathLst>
          </a:custGeom>
          <a:solidFill>
            <a:srgbClr val="BF9F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SV"/>
          </a:p>
        </p:txBody>
      </p:sp>
    </p:spTree>
    <p:extLst>
      <p:ext uri="{BB962C8B-B14F-4D97-AF65-F5344CB8AC3E}">
        <p14:creationId xmlns:p14="http://schemas.microsoft.com/office/powerpoint/2010/main" val="228115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615847"/>
            <a:ext cx="10740162" cy="969119"/>
          </a:xfrm>
        </p:spPr>
        <p:txBody>
          <a:bodyPr/>
          <a:lstStyle/>
          <a:p>
            <a:r>
              <a:rPr lang="en-US" dirty="0">
                <a:solidFill>
                  <a:srgbClr val="242852"/>
                </a:solidFill>
                <a:latin typeface="Impact" panose="020B0806030902050204" pitchFamily="34" charset="0"/>
                <a:cs typeface="+mj-cs"/>
              </a:rPr>
              <a:t>Kuwait's Commitment to Sustainability: </a:t>
            </a:r>
            <a:br>
              <a:rPr lang="en-US" dirty="0">
                <a:solidFill>
                  <a:srgbClr val="242852"/>
                </a:solidFill>
                <a:latin typeface="Impact" panose="020B0806030902050204" pitchFamily="34" charset="0"/>
                <a:cs typeface="+mj-cs"/>
              </a:rPr>
            </a:br>
            <a:r>
              <a:rPr lang="en-US" dirty="0">
                <a:solidFill>
                  <a:srgbClr val="242852"/>
                </a:solidFill>
                <a:latin typeface="Impact" panose="020B0806030902050204" pitchFamily="34" charset="0"/>
                <a:cs typeface="+mj-cs"/>
              </a:rPr>
              <a:t>Net-Zero Goals, SDGs, and Evolving Market Dynamics</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7</a:t>
            </a:r>
          </a:p>
        </p:txBody>
      </p:sp>
      <p:sp>
        <p:nvSpPr>
          <p:cNvPr id="10" name="Content Placeholder 2">
            <a:extLst>
              <a:ext uri="{FF2B5EF4-FFF2-40B4-BE49-F238E27FC236}">
                <a16:creationId xmlns:a16="http://schemas.microsoft.com/office/drawing/2014/main" id="{97A8998A-09E4-A747-4531-2E6252613E99}"/>
              </a:ext>
            </a:extLst>
          </p:cNvPr>
          <p:cNvSpPr txBox="1">
            <a:spLocks/>
          </p:cNvSpPr>
          <p:nvPr/>
        </p:nvSpPr>
        <p:spPr>
          <a:xfrm>
            <a:off x="1887461" y="4154493"/>
            <a:ext cx="4006572" cy="851914"/>
          </a:xfrm>
          <a:prstGeom prst="rect">
            <a:avLst/>
          </a:prstGeom>
        </p:spPr>
        <p:txBody>
          <a:bodyPr lIns="0" tIns="0" rIns="0" bIns="0">
            <a:norm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200" b="0" dirty="0">
                <a:solidFill>
                  <a:srgbClr val="000000"/>
                </a:solidFill>
                <a:latin typeface="+mn-lt"/>
              </a:rPr>
              <a:t>Kuwait committed to contributing to the Sustainable Development Goals (SDGs),  contribution is incorporated in pillars established in Kuwait Vision 2035. </a:t>
            </a:r>
          </a:p>
          <a:p>
            <a:endParaRPr lang="en-US" sz="2400" b="0" dirty="0">
              <a:solidFill>
                <a:schemeClr val="tx2"/>
              </a:solidFill>
            </a:endParaRPr>
          </a:p>
        </p:txBody>
      </p:sp>
      <p:pic>
        <p:nvPicPr>
          <p:cNvPr id="11" name="Picture 2" descr="UN COP Climate Change Conference ...">
            <a:extLst>
              <a:ext uri="{FF2B5EF4-FFF2-40B4-BE49-F238E27FC236}">
                <a16:creationId xmlns:a16="http://schemas.microsoft.com/office/drawing/2014/main" id="{57AD640D-FD49-D16B-59D4-2EE0A3CB7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83" y="2095610"/>
            <a:ext cx="991169" cy="8519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A4FC8B-9F2C-6EA4-55C3-AE78B708E9A1}"/>
              </a:ext>
            </a:extLst>
          </p:cNvPr>
          <p:cNvPicPr>
            <a:picLocks noChangeAspect="1"/>
          </p:cNvPicPr>
          <p:nvPr/>
        </p:nvPicPr>
        <p:blipFill>
          <a:blip r:embed="rId4"/>
          <a:stretch>
            <a:fillRect/>
          </a:stretch>
        </p:blipFill>
        <p:spPr>
          <a:xfrm>
            <a:off x="459879" y="3419232"/>
            <a:ext cx="1478338" cy="1478338"/>
          </a:xfrm>
          <a:prstGeom prst="rect">
            <a:avLst/>
          </a:prstGeom>
        </p:spPr>
      </p:pic>
      <p:sp>
        <p:nvSpPr>
          <p:cNvPr id="13" name="Right Brace 12">
            <a:extLst>
              <a:ext uri="{FF2B5EF4-FFF2-40B4-BE49-F238E27FC236}">
                <a16:creationId xmlns:a16="http://schemas.microsoft.com/office/drawing/2014/main" id="{7443A089-5DEB-1F32-7D84-EC6C4D4FEA45}"/>
              </a:ext>
            </a:extLst>
          </p:cNvPr>
          <p:cNvSpPr/>
          <p:nvPr/>
        </p:nvSpPr>
        <p:spPr>
          <a:xfrm>
            <a:off x="5860428" y="1879600"/>
            <a:ext cx="1958010" cy="3403600"/>
          </a:xfrm>
          <a:prstGeom prst="rightBrace">
            <a:avLst>
              <a:gd name="adj1" fmla="val 0"/>
              <a:gd name="adj2" fmla="val 48354"/>
            </a:avLst>
          </a:prstGeom>
          <a:ln>
            <a:solidFill>
              <a:srgbClr val="BF9F42"/>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3F685D91-317E-8AC4-5DE2-506FE4F456AA}"/>
              </a:ext>
            </a:extLst>
          </p:cNvPr>
          <p:cNvSpPr txBox="1"/>
          <p:nvPr/>
        </p:nvSpPr>
        <p:spPr>
          <a:xfrm>
            <a:off x="7970306" y="2611904"/>
            <a:ext cx="3377397" cy="1569660"/>
          </a:xfrm>
          <a:prstGeom prst="rect">
            <a:avLst/>
          </a:prstGeom>
          <a:noFill/>
        </p:spPr>
        <p:txBody>
          <a:bodyPr wrap="square" rtlCol="0">
            <a:spAutoFit/>
          </a:bodyPr>
          <a:lstStyle/>
          <a:p>
            <a:pPr algn="ctr"/>
            <a:r>
              <a:rPr lang="en-US" sz="2400" b="1" dirty="0">
                <a:solidFill>
                  <a:srgbClr val="000000"/>
                </a:solidFill>
              </a:rPr>
              <a:t>Public markets can provide an enabling environment to fund sustainable initiatives  </a:t>
            </a:r>
          </a:p>
        </p:txBody>
      </p:sp>
      <p:sp>
        <p:nvSpPr>
          <p:cNvPr id="15" name="Content Placeholder 2">
            <a:extLst>
              <a:ext uri="{FF2B5EF4-FFF2-40B4-BE49-F238E27FC236}">
                <a16:creationId xmlns:a16="http://schemas.microsoft.com/office/drawing/2014/main" id="{55066ADA-D06A-4B6F-02B4-AB9CB0F78865}"/>
              </a:ext>
            </a:extLst>
          </p:cNvPr>
          <p:cNvSpPr txBox="1">
            <a:spLocks/>
          </p:cNvSpPr>
          <p:nvPr/>
        </p:nvSpPr>
        <p:spPr>
          <a:xfrm>
            <a:off x="1872568" y="2129864"/>
            <a:ext cx="5257800" cy="404692"/>
          </a:xfrm>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0000"/>
                </a:solidFill>
              </a:rPr>
              <a:t>Net-Zero Commitments</a:t>
            </a:r>
          </a:p>
        </p:txBody>
      </p:sp>
      <p:sp>
        <p:nvSpPr>
          <p:cNvPr id="16" name="Content Placeholder 2">
            <a:extLst>
              <a:ext uri="{FF2B5EF4-FFF2-40B4-BE49-F238E27FC236}">
                <a16:creationId xmlns:a16="http://schemas.microsoft.com/office/drawing/2014/main" id="{3D4ABEA9-682F-D2A8-DF99-F5FD9BC8D8E4}"/>
              </a:ext>
            </a:extLst>
          </p:cNvPr>
          <p:cNvSpPr txBox="1">
            <a:spLocks/>
          </p:cNvSpPr>
          <p:nvPr/>
        </p:nvSpPr>
        <p:spPr>
          <a:xfrm>
            <a:off x="1790332" y="2470305"/>
            <a:ext cx="4712091" cy="59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200" dirty="0">
                <a:solidFill>
                  <a:srgbClr val="000000"/>
                </a:solidFill>
              </a:rPr>
              <a:t>The government has pledged to reach net-zero emissions in the </a:t>
            </a:r>
            <a:r>
              <a:rPr lang="en-US" sz="1200" b="1" dirty="0">
                <a:solidFill>
                  <a:srgbClr val="000000"/>
                </a:solidFill>
              </a:rPr>
              <a:t>oil and gas sector by 2050 and by 2060 for the whole country.</a:t>
            </a:r>
          </a:p>
        </p:txBody>
      </p:sp>
      <p:sp>
        <p:nvSpPr>
          <p:cNvPr id="17" name="Content Placeholder 2">
            <a:extLst>
              <a:ext uri="{FF2B5EF4-FFF2-40B4-BE49-F238E27FC236}">
                <a16:creationId xmlns:a16="http://schemas.microsoft.com/office/drawing/2014/main" id="{EEBF8A73-F9EB-B129-9661-895AB4FDBD8D}"/>
              </a:ext>
            </a:extLst>
          </p:cNvPr>
          <p:cNvSpPr txBox="1">
            <a:spLocks/>
          </p:cNvSpPr>
          <p:nvPr/>
        </p:nvSpPr>
        <p:spPr>
          <a:xfrm>
            <a:off x="1872568" y="3749801"/>
            <a:ext cx="5257800" cy="404692"/>
          </a:xfrm>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0000"/>
                </a:solidFill>
              </a:rPr>
              <a:t>SDGs Contributions</a:t>
            </a:r>
          </a:p>
        </p:txBody>
      </p:sp>
      <p:pic>
        <p:nvPicPr>
          <p:cNvPr id="18" name="Picture 17">
            <a:extLst>
              <a:ext uri="{FF2B5EF4-FFF2-40B4-BE49-F238E27FC236}">
                <a16:creationId xmlns:a16="http://schemas.microsoft.com/office/drawing/2014/main" id="{59D44CC0-DD13-7D8E-3705-9E89079E877D}"/>
              </a:ext>
            </a:extLst>
          </p:cNvPr>
          <p:cNvPicPr>
            <a:picLocks noChangeAspect="1"/>
          </p:cNvPicPr>
          <p:nvPr/>
        </p:nvPicPr>
        <p:blipFill>
          <a:blip r:embed="rId5"/>
          <a:stretch>
            <a:fillRect/>
          </a:stretch>
        </p:blipFill>
        <p:spPr>
          <a:xfrm>
            <a:off x="9178469" y="1929764"/>
            <a:ext cx="961069" cy="604792"/>
          </a:xfrm>
          <a:prstGeom prst="rect">
            <a:avLst/>
          </a:prstGeom>
        </p:spPr>
      </p:pic>
    </p:spTree>
    <p:extLst>
      <p:ext uri="{BB962C8B-B14F-4D97-AF65-F5344CB8AC3E}">
        <p14:creationId xmlns:p14="http://schemas.microsoft.com/office/powerpoint/2010/main" val="11069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solidFill>
                  <a:srgbClr val="242852"/>
                </a:solidFill>
                <a:latin typeface="Impact" panose="020B0806030902050204" pitchFamily="34" charset="0"/>
                <a:cs typeface="+mj-cs"/>
              </a:rPr>
              <a:t>CMA’s Regulatory Framework </a:t>
            </a:r>
            <a:br>
              <a:rPr lang="en-US" dirty="0">
                <a:solidFill>
                  <a:srgbClr val="242852"/>
                </a:solidFill>
                <a:latin typeface="Impact" panose="020B0806030902050204" pitchFamily="34" charset="0"/>
                <a:cs typeface="+mj-cs"/>
              </a:rPr>
            </a:br>
            <a:r>
              <a:rPr lang="en-US" dirty="0">
                <a:solidFill>
                  <a:srgbClr val="242852"/>
                </a:solidFill>
                <a:latin typeface="Impact" panose="020B0806030902050204" pitchFamily="34" charset="0"/>
                <a:cs typeface="+mj-cs"/>
              </a:rPr>
              <a:t>on Sustainability</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9" name="TextBox 8">
            <a:extLst>
              <a:ext uri="{FF2B5EF4-FFF2-40B4-BE49-F238E27FC236}">
                <a16:creationId xmlns:a16="http://schemas.microsoft.com/office/drawing/2014/main" id="{9403C140-32C2-98AB-E21F-784BB0524ED2}"/>
              </a:ext>
            </a:extLst>
          </p:cNvPr>
          <p:cNvSpPr txBox="1"/>
          <p:nvPr/>
        </p:nvSpPr>
        <p:spPr>
          <a:xfrm>
            <a:off x="731838" y="4989099"/>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8</a:t>
            </a:r>
          </a:p>
        </p:txBody>
      </p:sp>
      <p:sp>
        <p:nvSpPr>
          <p:cNvPr id="4" name="Freeform: Shape 3">
            <a:extLst>
              <a:ext uri="{FF2B5EF4-FFF2-40B4-BE49-F238E27FC236}">
                <a16:creationId xmlns:a16="http://schemas.microsoft.com/office/drawing/2014/main" id="{0DB86D2E-661F-31CB-4601-C9C53C45D678}"/>
              </a:ext>
            </a:extLst>
          </p:cNvPr>
          <p:cNvSpPr/>
          <p:nvPr/>
        </p:nvSpPr>
        <p:spPr>
          <a:xfrm>
            <a:off x="1022621" y="2734353"/>
            <a:ext cx="2417637" cy="559329"/>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kern="1200" dirty="0">
                <a:solidFill>
                  <a:srgbClr val="000000"/>
                </a:solidFill>
              </a:rPr>
              <a:t>Reporting Requirements </a:t>
            </a:r>
          </a:p>
        </p:txBody>
      </p:sp>
      <p:sp>
        <p:nvSpPr>
          <p:cNvPr id="5" name="Freeform: Shape 4">
            <a:extLst>
              <a:ext uri="{FF2B5EF4-FFF2-40B4-BE49-F238E27FC236}">
                <a16:creationId xmlns:a16="http://schemas.microsoft.com/office/drawing/2014/main" id="{165CE79A-742A-D98B-3770-5A2E5DC0AA3D}"/>
              </a:ext>
            </a:extLst>
          </p:cNvPr>
          <p:cNvSpPr/>
          <p:nvPr/>
        </p:nvSpPr>
        <p:spPr>
          <a:xfrm>
            <a:off x="937944" y="3481932"/>
            <a:ext cx="2947223"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Voluntary;</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Internationally recognized reporting standard/s;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Engage stakeholders;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Material topics;</a:t>
            </a:r>
          </a:p>
          <a:p>
            <a:pPr marL="285750" lvl="0" indent="-285750" algn="l" defTabSz="711200">
              <a:lnSpc>
                <a:spcPct val="100000"/>
              </a:lnSpc>
              <a:spcBef>
                <a:spcPct val="0"/>
              </a:spcBef>
              <a:spcAft>
                <a:spcPts val="600"/>
              </a:spcAft>
              <a:buClr>
                <a:srgbClr val="BF9F42"/>
              </a:buClr>
              <a:buFont typeface="Arial" panose="020B0604020202020204" pitchFamily="34" charset="0"/>
              <a:buChar char="•"/>
            </a:pPr>
            <a:r>
              <a:rPr lang="en-US" sz="1400" kern="1200" dirty="0"/>
              <a:t>Third-party assurance is allowed</a:t>
            </a:r>
          </a:p>
        </p:txBody>
      </p:sp>
      <p:sp>
        <p:nvSpPr>
          <p:cNvPr id="6" name="Freeform: Shape 5">
            <a:extLst>
              <a:ext uri="{FF2B5EF4-FFF2-40B4-BE49-F238E27FC236}">
                <a16:creationId xmlns:a16="http://schemas.microsoft.com/office/drawing/2014/main" id="{4F1BE715-57FA-1B9A-4FBF-E49394F6EF9F}"/>
              </a:ext>
            </a:extLst>
          </p:cNvPr>
          <p:cNvSpPr/>
          <p:nvPr/>
        </p:nvSpPr>
        <p:spPr>
          <a:xfrm>
            <a:off x="4619050" y="2778841"/>
            <a:ext cx="2501293" cy="470352"/>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buNone/>
              <a:defRPr b="1"/>
            </a:pPr>
            <a:r>
              <a:rPr lang="en-US" kern="1200" dirty="0">
                <a:solidFill>
                  <a:srgbClr val="000000"/>
                </a:solidFill>
              </a:rPr>
              <a:t>Governance </a:t>
            </a:r>
          </a:p>
          <a:p>
            <a:pPr marL="0" lvl="0" indent="0" algn="ctr" defTabSz="933450">
              <a:lnSpc>
                <a:spcPct val="100000"/>
              </a:lnSpc>
              <a:spcBef>
                <a:spcPct val="0"/>
              </a:spcBef>
              <a:buNone/>
              <a:defRPr b="1"/>
            </a:pPr>
            <a:r>
              <a:rPr lang="en-US" kern="1200" dirty="0">
                <a:solidFill>
                  <a:srgbClr val="000000"/>
                </a:solidFill>
              </a:rPr>
              <a:t>(Board Level)</a:t>
            </a:r>
          </a:p>
        </p:txBody>
      </p:sp>
      <p:sp>
        <p:nvSpPr>
          <p:cNvPr id="8" name="Freeform: Shape 7">
            <a:extLst>
              <a:ext uri="{FF2B5EF4-FFF2-40B4-BE49-F238E27FC236}">
                <a16:creationId xmlns:a16="http://schemas.microsoft.com/office/drawing/2014/main" id="{4805FADA-D81F-6318-A204-3D02FE3E1B9E}"/>
              </a:ext>
            </a:extLst>
          </p:cNvPr>
          <p:cNvSpPr/>
          <p:nvPr/>
        </p:nvSpPr>
        <p:spPr>
          <a:xfrm>
            <a:off x="4528158" y="3481932"/>
            <a:ext cx="3135684"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Integration of ESG issues into operations (where needed);</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Include sustainability factors in strategic planning;</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Incorporate sustainability risks into overall risk management and assessment</a:t>
            </a:r>
          </a:p>
        </p:txBody>
      </p:sp>
      <p:sp>
        <p:nvSpPr>
          <p:cNvPr id="19" name="Freeform: Shape 18">
            <a:extLst>
              <a:ext uri="{FF2B5EF4-FFF2-40B4-BE49-F238E27FC236}">
                <a16:creationId xmlns:a16="http://schemas.microsoft.com/office/drawing/2014/main" id="{D75F73F1-F32F-9580-A42F-3249930ED434}"/>
              </a:ext>
            </a:extLst>
          </p:cNvPr>
          <p:cNvSpPr/>
          <p:nvPr/>
        </p:nvSpPr>
        <p:spPr>
          <a:xfrm>
            <a:off x="8651890" y="2837177"/>
            <a:ext cx="1902963" cy="470352"/>
          </a:xfrm>
          <a:custGeom>
            <a:avLst/>
            <a:gdLst>
              <a:gd name="connsiteX0" fmla="*/ 0 w 3135684"/>
              <a:gd name="connsiteY0" fmla="*/ 0 h 470352"/>
              <a:gd name="connsiteX1" fmla="*/ 3135684 w 3135684"/>
              <a:gd name="connsiteY1" fmla="*/ 0 h 470352"/>
              <a:gd name="connsiteX2" fmla="*/ 3135684 w 3135684"/>
              <a:gd name="connsiteY2" fmla="*/ 470352 h 470352"/>
              <a:gd name="connsiteX3" fmla="*/ 0 w 3135684"/>
              <a:gd name="connsiteY3" fmla="*/ 470352 h 470352"/>
              <a:gd name="connsiteX4" fmla="*/ 0 w 3135684"/>
              <a:gd name="connsiteY4" fmla="*/ 0 h 47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470352">
                <a:moveTo>
                  <a:pt x="0" y="0"/>
                </a:moveTo>
                <a:lnTo>
                  <a:pt x="3135684" y="0"/>
                </a:lnTo>
                <a:lnTo>
                  <a:pt x="3135684" y="470352"/>
                </a:lnTo>
                <a:lnTo>
                  <a:pt x="0" y="470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kern="1200" dirty="0">
                <a:solidFill>
                  <a:srgbClr val="000000"/>
                </a:solidFill>
              </a:rPr>
              <a:t>Mutual Funds</a:t>
            </a:r>
          </a:p>
        </p:txBody>
      </p:sp>
      <p:sp>
        <p:nvSpPr>
          <p:cNvPr id="20" name="Freeform: Shape 19">
            <a:extLst>
              <a:ext uri="{FF2B5EF4-FFF2-40B4-BE49-F238E27FC236}">
                <a16:creationId xmlns:a16="http://schemas.microsoft.com/office/drawing/2014/main" id="{1848A8BD-671A-EBE3-9D8A-9821963E3347}"/>
              </a:ext>
            </a:extLst>
          </p:cNvPr>
          <p:cNvSpPr/>
          <p:nvPr/>
        </p:nvSpPr>
        <p:spPr>
          <a:xfrm>
            <a:off x="8306833" y="3429000"/>
            <a:ext cx="3135684" cy="1928775"/>
          </a:xfrm>
          <a:custGeom>
            <a:avLst/>
            <a:gdLst>
              <a:gd name="connsiteX0" fmla="*/ 0 w 3135684"/>
              <a:gd name="connsiteY0" fmla="*/ 0 h 1928775"/>
              <a:gd name="connsiteX1" fmla="*/ 3135684 w 3135684"/>
              <a:gd name="connsiteY1" fmla="*/ 0 h 1928775"/>
              <a:gd name="connsiteX2" fmla="*/ 3135684 w 3135684"/>
              <a:gd name="connsiteY2" fmla="*/ 1928775 h 1928775"/>
              <a:gd name="connsiteX3" fmla="*/ 0 w 3135684"/>
              <a:gd name="connsiteY3" fmla="*/ 1928775 h 1928775"/>
              <a:gd name="connsiteX4" fmla="*/ 0 w 3135684"/>
              <a:gd name="connsiteY4" fmla="*/ 0 h 19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84" h="1928775">
                <a:moveTo>
                  <a:pt x="0" y="0"/>
                </a:moveTo>
                <a:lnTo>
                  <a:pt x="3135684" y="0"/>
                </a:lnTo>
                <a:lnTo>
                  <a:pt x="3135684" y="1928775"/>
                </a:lnTo>
                <a:lnTo>
                  <a:pt x="0" y="1928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Definition of sustainable (ESG) fund;</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Conditions: alignment with sustainability goals, inclusion of ESG factor/s, ESG investing approach </a:t>
            </a:r>
          </a:p>
          <a:p>
            <a:pPr marL="285750" lvl="0" indent="-285750" algn="l" defTabSz="711200">
              <a:lnSpc>
                <a:spcPct val="100000"/>
              </a:lnSpc>
              <a:spcBef>
                <a:spcPct val="0"/>
              </a:spcBef>
              <a:spcAft>
                <a:spcPct val="35000"/>
              </a:spcAft>
              <a:buClr>
                <a:srgbClr val="BF9F42"/>
              </a:buClr>
              <a:buFont typeface="Arial" panose="020B0604020202020204" pitchFamily="34" charset="0"/>
              <a:buChar char="•"/>
            </a:pPr>
            <a:r>
              <a:rPr lang="en-US" sz="1400" kern="1200" dirty="0"/>
              <a:t>Report confirming alignment</a:t>
            </a:r>
          </a:p>
        </p:txBody>
      </p:sp>
      <p:grpSp>
        <p:nvGrpSpPr>
          <p:cNvPr id="21" name="Group 20">
            <a:extLst>
              <a:ext uri="{FF2B5EF4-FFF2-40B4-BE49-F238E27FC236}">
                <a16:creationId xmlns:a16="http://schemas.microsoft.com/office/drawing/2014/main" id="{C5931959-891F-4CBA-E44E-D5F844073112}"/>
              </a:ext>
            </a:extLst>
          </p:cNvPr>
          <p:cNvGrpSpPr/>
          <p:nvPr/>
        </p:nvGrpSpPr>
        <p:grpSpPr>
          <a:xfrm>
            <a:off x="1795190" y="1521614"/>
            <a:ext cx="990600" cy="981889"/>
            <a:chOff x="1741191" y="1594895"/>
            <a:chExt cx="990600" cy="981889"/>
          </a:xfrm>
        </p:grpSpPr>
        <p:sp>
          <p:nvSpPr>
            <p:cNvPr id="22" name="Oval 21">
              <a:extLst>
                <a:ext uri="{FF2B5EF4-FFF2-40B4-BE49-F238E27FC236}">
                  <a16:creationId xmlns:a16="http://schemas.microsoft.com/office/drawing/2014/main" id="{CB1AD528-047B-DE5A-B592-D5671832C6D6}"/>
                </a:ext>
              </a:extLst>
            </p:cNvPr>
            <p:cNvSpPr/>
            <p:nvPr/>
          </p:nvSpPr>
          <p:spPr>
            <a:xfrm>
              <a:off x="1741191"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78F57BAC-6B06-A51E-1412-1E98DDCF40D7}"/>
                </a:ext>
              </a:extLst>
            </p:cNvPr>
            <p:cNvSpPr>
              <a:spLocks noChangeAspect="1" noChangeArrowheads="1"/>
            </p:cNvSpPr>
            <p:nvPr/>
          </p:nvSpPr>
          <p:spPr bwMode="auto">
            <a:xfrm>
              <a:off x="2061354" y="1852205"/>
              <a:ext cx="350274" cy="457200"/>
            </a:xfrm>
            <a:custGeom>
              <a:avLst/>
              <a:gdLst>
                <a:gd name="T0" fmla="*/ 50637113 w 418"/>
                <a:gd name="T1" fmla="*/ 70970385 h 545"/>
                <a:gd name="T2" fmla="*/ 50637113 w 418"/>
                <a:gd name="T3" fmla="*/ 70970385 h 545"/>
                <a:gd name="T4" fmla="*/ 3644744 w 418"/>
                <a:gd name="T5" fmla="*/ 70970385 h 545"/>
                <a:gd name="T6" fmla="*/ 0 w 418"/>
                <a:gd name="T7" fmla="*/ 67317282 h 545"/>
                <a:gd name="T8" fmla="*/ 0 w 418"/>
                <a:gd name="T9" fmla="*/ 3652741 h 545"/>
                <a:gd name="T10" fmla="*/ 3644744 w 418"/>
                <a:gd name="T11" fmla="*/ 0 h 545"/>
                <a:gd name="T12" fmla="*/ 23951688 w 418"/>
                <a:gd name="T13" fmla="*/ 0 h 545"/>
                <a:gd name="T14" fmla="*/ 23951688 w 418"/>
                <a:gd name="T15" fmla="*/ 13828622 h 545"/>
                <a:gd name="T16" fmla="*/ 23951688 w 418"/>
                <a:gd name="T17" fmla="*/ 21134466 h 545"/>
                <a:gd name="T18" fmla="*/ 31241536 w 418"/>
                <a:gd name="T19" fmla="*/ 28570701 h 545"/>
                <a:gd name="T20" fmla="*/ 38661270 w 418"/>
                <a:gd name="T21" fmla="*/ 28570701 h 545"/>
                <a:gd name="T22" fmla="*/ 54281857 w 418"/>
                <a:gd name="T23" fmla="*/ 28570701 h 545"/>
                <a:gd name="T24" fmla="*/ 54281857 w 418"/>
                <a:gd name="T25" fmla="*/ 58054858 h 545"/>
                <a:gd name="T26" fmla="*/ 54281857 w 418"/>
                <a:gd name="T27" fmla="*/ 67317282 h 545"/>
                <a:gd name="T28" fmla="*/ 50637113 w 418"/>
                <a:gd name="T29" fmla="*/ 70970385 h 545"/>
                <a:gd name="T30" fmla="*/ 31241536 w 418"/>
                <a:gd name="T31" fmla="*/ 24917959 h 545"/>
                <a:gd name="T32" fmla="*/ 31241536 w 418"/>
                <a:gd name="T33" fmla="*/ 24917959 h 545"/>
                <a:gd name="T34" fmla="*/ 27596431 w 418"/>
                <a:gd name="T35" fmla="*/ 21134466 h 545"/>
                <a:gd name="T36" fmla="*/ 27596431 w 418"/>
                <a:gd name="T37" fmla="*/ 13828622 h 545"/>
                <a:gd name="T38" fmla="*/ 27596431 w 418"/>
                <a:gd name="T39" fmla="*/ 0 h 545"/>
                <a:gd name="T40" fmla="*/ 54281857 w 418"/>
                <a:gd name="T41" fmla="*/ 24917959 h 545"/>
                <a:gd name="T42" fmla="*/ 38661270 w 418"/>
                <a:gd name="T43" fmla="*/ 24917959 h 545"/>
                <a:gd name="T44" fmla="*/ 31241536 w 418"/>
                <a:gd name="T45" fmla="*/ 24917959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rgbClr val="BF9F42"/>
            </a:solidFill>
            <a:ln>
              <a:noFill/>
            </a:ln>
          </p:spPr>
          <p:txBody>
            <a:bodyPr wrap="none" anchor="ctr"/>
            <a:lstStyle/>
            <a:p>
              <a:endParaRPr lang="en-US"/>
            </a:p>
          </p:txBody>
        </p:sp>
      </p:grpSp>
      <p:grpSp>
        <p:nvGrpSpPr>
          <p:cNvPr id="24" name="Group 23">
            <a:extLst>
              <a:ext uri="{FF2B5EF4-FFF2-40B4-BE49-F238E27FC236}">
                <a16:creationId xmlns:a16="http://schemas.microsoft.com/office/drawing/2014/main" id="{310C803F-FD16-E910-EDD2-F602162FDFAA}"/>
              </a:ext>
            </a:extLst>
          </p:cNvPr>
          <p:cNvGrpSpPr/>
          <p:nvPr/>
        </p:nvGrpSpPr>
        <p:grpSpPr>
          <a:xfrm>
            <a:off x="5494338" y="1571604"/>
            <a:ext cx="990600" cy="981889"/>
            <a:chOff x="5607353" y="1594895"/>
            <a:chExt cx="990600" cy="981889"/>
          </a:xfrm>
        </p:grpSpPr>
        <p:sp>
          <p:nvSpPr>
            <p:cNvPr id="25" name="Oval 24">
              <a:extLst>
                <a:ext uri="{FF2B5EF4-FFF2-40B4-BE49-F238E27FC236}">
                  <a16:creationId xmlns:a16="http://schemas.microsoft.com/office/drawing/2014/main" id="{9D9A2052-8E0A-CDB5-9698-86B2CEB066D5}"/>
                </a:ext>
              </a:extLst>
            </p:cNvPr>
            <p:cNvSpPr/>
            <p:nvPr/>
          </p:nvSpPr>
          <p:spPr>
            <a:xfrm>
              <a:off x="5607353"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Freeform 178">
              <a:extLst>
                <a:ext uri="{FF2B5EF4-FFF2-40B4-BE49-F238E27FC236}">
                  <a16:creationId xmlns:a16="http://schemas.microsoft.com/office/drawing/2014/main" id="{859406DC-5FF1-881B-FD44-A69FEA0F4636}"/>
                </a:ext>
              </a:extLst>
            </p:cNvPr>
            <p:cNvSpPr>
              <a:spLocks noChangeAspect="1" noEditPoints="1"/>
            </p:cNvSpPr>
            <p:nvPr/>
          </p:nvSpPr>
          <p:spPr bwMode="auto">
            <a:xfrm>
              <a:off x="5821680" y="1806485"/>
              <a:ext cx="548640" cy="548640"/>
            </a:xfrm>
            <a:custGeom>
              <a:avLst/>
              <a:gdLst>
                <a:gd name="T0" fmla="*/ 236538 w 184"/>
                <a:gd name="T1" fmla="*/ 184150 h 184"/>
                <a:gd name="T2" fmla="*/ 236538 w 184"/>
                <a:gd name="T3" fmla="*/ 128588 h 184"/>
                <a:gd name="T4" fmla="*/ 163513 w 184"/>
                <a:gd name="T5" fmla="*/ 128588 h 184"/>
                <a:gd name="T6" fmla="*/ 163513 w 184"/>
                <a:gd name="T7" fmla="*/ 111125 h 184"/>
                <a:gd name="T8" fmla="*/ 219075 w 184"/>
                <a:gd name="T9" fmla="*/ 111125 h 184"/>
                <a:gd name="T10" fmla="*/ 219075 w 184"/>
                <a:gd name="T11" fmla="*/ 0 h 184"/>
                <a:gd name="T12" fmla="*/ 90488 w 184"/>
                <a:gd name="T13" fmla="*/ 0 h 184"/>
                <a:gd name="T14" fmla="*/ 90488 w 184"/>
                <a:gd name="T15" fmla="*/ 111125 h 184"/>
                <a:gd name="T16" fmla="*/ 146050 w 184"/>
                <a:gd name="T17" fmla="*/ 111125 h 184"/>
                <a:gd name="T18" fmla="*/ 146050 w 184"/>
                <a:gd name="T19" fmla="*/ 128588 h 184"/>
                <a:gd name="T20" fmla="*/ 55563 w 184"/>
                <a:gd name="T21" fmla="*/ 128588 h 184"/>
                <a:gd name="T22" fmla="*/ 55563 w 184"/>
                <a:gd name="T23" fmla="*/ 184150 h 184"/>
                <a:gd name="T24" fmla="*/ 0 w 184"/>
                <a:gd name="T25" fmla="*/ 184150 h 184"/>
                <a:gd name="T26" fmla="*/ 0 w 184"/>
                <a:gd name="T27" fmla="*/ 292100 h 184"/>
                <a:gd name="T28" fmla="*/ 128588 w 184"/>
                <a:gd name="T29" fmla="*/ 292100 h 184"/>
                <a:gd name="T30" fmla="*/ 128588 w 184"/>
                <a:gd name="T31" fmla="*/ 184150 h 184"/>
                <a:gd name="T32" fmla="*/ 73025 w 184"/>
                <a:gd name="T33" fmla="*/ 184150 h 184"/>
                <a:gd name="T34" fmla="*/ 73025 w 184"/>
                <a:gd name="T35" fmla="*/ 146050 h 184"/>
                <a:gd name="T36" fmla="*/ 219075 w 184"/>
                <a:gd name="T37" fmla="*/ 146050 h 184"/>
                <a:gd name="T38" fmla="*/ 219075 w 184"/>
                <a:gd name="T39" fmla="*/ 184150 h 184"/>
                <a:gd name="T40" fmla="*/ 163513 w 184"/>
                <a:gd name="T41" fmla="*/ 184150 h 184"/>
                <a:gd name="T42" fmla="*/ 163513 w 184"/>
                <a:gd name="T43" fmla="*/ 292100 h 184"/>
                <a:gd name="T44" fmla="*/ 292100 w 184"/>
                <a:gd name="T45" fmla="*/ 292100 h 184"/>
                <a:gd name="T46" fmla="*/ 292100 w 184"/>
                <a:gd name="T47" fmla="*/ 184150 h 184"/>
                <a:gd name="T48" fmla="*/ 236538 w 184"/>
                <a:gd name="T49" fmla="*/ 184150 h 184"/>
                <a:gd name="T50" fmla="*/ 111125 w 184"/>
                <a:gd name="T51" fmla="*/ 201613 h 184"/>
                <a:gd name="T52" fmla="*/ 111125 w 184"/>
                <a:gd name="T53" fmla="*/ 219075 h 184"/>
                <a:gd name="T54" fmla="*/ 17463 w 184"/>
                <a:gd name="T55" fmla="*/ 219075 h 184"/>
                <a:gd name="T56" fmla="*/ 17463 w 184"/>
                <a:gd name="T57" fmla="*/ 201613 h 184"/>
                <a:gd name="T58" fmla="*/ 111125 w 184"/>
                <a:gd name="T59" fmla="*/ 201613 h 184"/>
                <a:gd name="T60" fmla="*/ 111125 w 184"/>
                <a:gd name="T61" fmla="*/ 36513 h 184"/>
                <a:gd name="T62" fmla="*/ 111125 w 184"/>
                <a:gd name="T63" fmla="*/ 17463 h 184"/>
                <a:gd name="T64" fmla="*/ 201613 w 184"/>
                <a:gd name="T65" fmla="*/ 17463 h 184"/>
                <a:gd name="T66" fmla="*/ 201613 w 184"/>
                <a:gd name="T67" fmla="*/ 36513 h 184"/>
                <a:gd name="T68" fmla="*/ 111125 w 184"/>
                <a:gd name="T69" fmla="*/ 36513 h 184"/>
                <a:gd name="T70" fmla="*/ 274638 w 184"/>
                <a:gd name="T71" fmla="*/ 219075 h 184"/>
                <a:gd name="T72" fmla="*/ 184150 w 184"/>
                <a:gd name="T73" fmla="*/ 219075 h 184"/>
                <a:gd name="T74" fmla="*/ 184150 w 184"/>
                <a:gd name="T75" fmla="*/ 201613 h 184"/>
                <a:gd name="T76" fmla="*/ 274638 w 184"/>
                <a:gd name="T77" fmla="*/ 201613 h 184"/>
                <a:gd name="T78" fmla="*/ 274638 w 184"/>
                <a:gd name="T79" fmla="*/ 219075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84">
                  <a:moveTo>
                    <a:pt x="149" y="116"/>
                  </a:moveTo>
                  <a:lnTo>
                    <a:pt x="149" y="81"/>
                  </a:lnTo>
                  <a:lnTo>
                    <a:pt x="103" y="81"/>
                  </a:lnTo>
                  <a:lnTo>
                    <a:pt x="103" y="70"/>
                  </a:lnTo>
                  <a:lnTo>
                    <a:pt x="138" y="70"/>
                  </a:lnTo>
                  <a:lnTo>
                    <a:pt x="138" y="0"/>
                  </a:lnTo>
                  <a:lnTo>
                    <a:pt x="57" y="0"/>
                  </a:lnTo>
                  <a:lnTo>
                    <a:pt x="57" y="70"/>
                  </a:lnTo>
                  <a:lnTo>
                    <a:pt x="92" y="70"/>
                  </a:lnTo>
                  <a:lnTo>
                    <a:pt x="92" y="81"/>
                  </a:lnTo>
                  <a:lnTo>
                    <a:pt x="35" y="81"/>
                  </a:lnTo>
                  <a:lnTo>
                    <a:pt x="35" y="116"/>
                  </a:lnTo>
                  <a:lnTo>
                    <a:pt x="0" y="116"/>
                  </a:lnTo>
                  <a:lnTo>
                    <a:pt x="0" y="184"/>
                  </a:lnTo>
                  <a:lnTo>
                    <a:pt x="81" y="184"/>
                  </a:lnTo>
                  <a:lnTo>
                    <a:pt x="81" y="116"/>
                  </a:lnTo>
                  <a:lnTo>
                    <a:pt x="46" y="116"/>
                  </a:lnTo>
                  <a:lnTo>
                    <a:pt x="46" y="92"/>
                  </a:lnTo>
                  <a:lnTo>
                    <a:pt x="138" y="92"/>
                  </a:lnTo>
                  <a:lnTo>
                    <a:pt x="138" y="116"/>
                  </a:lnTo>
                  <a:lnTo>
                    <a:pt x="103" y="116"/>
                  </a:lnTo>
                  <a:lnTo>
                    <a:pt x="103" y="184"/>
                  </a:lnTo>
                  <a:lnTo>
                    <a:pt x="184" y="184"/>
                  </a:lnTo>
                  <a:lnTo>
                    <a:pt x="184" y="116"/>
                  </a:lnTo>
                  <a:lnTo>
                    <a:pt x="149" y="116"/>
                  </a:lnTo>
                  <a:close/>
                  <a:moveTo>
                    <a:pt x="70" y="127"/>
                  </a:moveTo>
                  <a:lnTo>
                    <a:pt x="70" y="138"/>
                  </a:lnTo>
                  <a:lnTo>
                    <a:pt x="11" y="138"/>
                  </a:lnTo>
                  <a:lnTo>
                    <a:pt x="11" y="127"/>
                  </a:lnTo>
                  <a:lnTo>
                    <a:pt x="70" y="127"/>
                  </a:lnTo>
                  <a:close/>
                  <a:moveTo>
                    <a:pt x="70" y="23"/>
                  </a:moveTo>
                  <a:lnTo>
                    <a:pt x="70" y="11"/>
                  </a:lnTo>
                  <a:lnTo>
                    <a:pt x="127" y="11"/>
                  </a:lnTo>
                  <a:lnTo>
                    <a:pt x="127" y="23"/>
                  </a:lnTo>
                  <a:lnTo>
                    <a:pt x="70" y="23"/>
                  </a:lnTo>
                  <a:close/>
                  <a:moveTo>
                    <a:pt x="173" y="138"/>
                  </a:moveTo>
                  <a:lnTo>
                    <a:pt x="116" y="138"/>
                  </a:lnTo>
                  <a:lnTo>
                    <a:pt x="116" y="127"/>
                  </a:lnTo>
                  <a:lnTo>
                    <a:pt x="173" y="127"/>
                  </a:lnTo>
                  <a:lnTo>
                    <a:pt x="173" y="138"/>
                  </a:lnTo>
                  <a:close/>
                </a:path>
              </a:pathLst>
            </a:custGeom>
            <a:solidFill>
              <a:srgbClr val="BF9F42"/>
            </a:solidFill>
            <a:ln>
              <a:noFill/>
            </a:ln>
          </p:spPr>
          <p:txBody>
            <a:bodyPr/>
            <a:lstStyle/>
            <a:p>
              <a:endParaRPr lang="en-US"/>
            </a:p>
          </p:txBody>
        </p:sp>
      </p:grpSp>
      <p:sp>
        <p:nvSpPr>
          <p:cNvPr id="30" name="TextBox 29">
            <a:extLst>
              <a:ext uri="{FF2B5EF4-FFF2-40B4-BE49-F238E27FC236}">
                <a16:creationId xmlns:a16="http://schemas.microsoft.com/office/drawing/2014/main" id="{3069E8A6-96C4-2077-A3F7-627BAC69412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8</a:t>
            </a:r>
          </a:p>
        </p:txBody>
      </p:sp>
      <p:grpSp>
        <p:nvGrpSpPr>
          <p:cNvPr id="3" name="Group 2">
            <a:extLst>
              <a:ext uri="{FF2B5EF4-FFF2-40B4-BE49-F238E27FC236}">
                <a16:creationId xmlns:a16="http://schemas.microsoft.com/office/drawing/2014/main" id="{D6A622E3-CA67-BA09-FB18-0E0E959EA51B}"/>
              </a:ext>
            </a:extLst>
          </p:cNvPr>
          <p:cNvGrpSpPr/>
          <p:nvPr/>
        </p:nvGrpSpPr>
        <p:grpSpPr>
          <a:xfrm>
            <a:off x="5487685" y="1575991"/>
            <a:ext cx="990600" cy="981889"/>
            <a:chOff x="5607353" y="1594895"/>
            <a:chExt cx="990600" cy="981889"/>
          </a:xfrm>
        </p:grpSpPr>
        <p:sp>
          <p:nvSpPr>
            <p:cNvPr id="10" name="Oval 9">
              <a:extLst>
                <a:ext uri="{FF2B5EF4-FFF2-40B4-BE49-F238E27FC236}">
                  <a16:creationId xmlns:a16="http://schemas.microsoft.com/office/drawing/2014/main" id="{2166A198-F45E-1F90-BA69-46C69BAE7C92}"/>
                </a:ext>
              </a:extLst>
            </p:cNvPr>
            <p:cNvSpPr/>
            <p:nvPr/>
          </p:nvSpPr>
          <p:spPr>
            <a:xfrm>
              <a:off x="5607353"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Freeform 178">
              <a:extLst>
                <a:ext uri="{FF2B5EF4-FFF2-40B4-BE49-F238E27FC236}">
                  <a16:creationId xmlns:a16="http://schemas.microsoft.com/office/drawing/2014/main" id="{8CDF309E-D5DF-AEE5-8C10-AC26BEF06522}"/>
                </a:ext>
              </a:extLst>
            </p:cNvPr>
            <p:cNvSpPr>
              <a:spLocks noChangeAspect="1" noEditPoints="1"/>
            </p:cNvSpPr>
            <p:nvPr/>
          </p:nvSpPr>
          <p:spPr bwMode="auto">
            <a:xfrm>
              <a:off x="5821680" y="1806485"/>
              <a:ext cx="548640" cy="548640"/>
            </a:xfrm>
            <a:custGeom>
              <a:avLst/>
              <a:gdLst>
                <a:gd name="T0" fmla="*/ 236538 w 184"/>
                <a:gd name="T1" fmla="*/ 184150 h 184"/>
                <a:gd name="T2" fmla="*/ 236538 w 184"/>
                <a:gd name="T3" fmla="*/ 128588 h 184"/>
                <a:gd name="T4" fmla="*/ 163513 w 184"/>
                <a:gd name="T5" fmla="*/ 128588 h 184"/>
                <a:gd name="T6" fmla="*/ 163513 w 184"/>
                <a:gd name="T7" fmla="*/ 111125 h 184"/>
                <a:gd name="T8" fmla="*/ 219075 w 184"/>
                <a:gd name="T9" fmla="*/ 111125 h 184"/>
                <a:gd name="T10" fmla="*/ 219075 w 184"/>
                <a:gd name="T11" fmla="*/ 0 h 184"/>
                <a:gd name="T12" fmla="*/ 90488 w 184"/>
                <a:gd name="T13" fmla="*/ 0 h 184"/>
                <a:gd name="T14" fmla="*/ 90488 w 184"/>
                <a:gd name="T15" fmla="*/ 111125 h 184"/>
                <a:gd name="T16" fmla="*/ 146050 w 184"/>
                <a:gd name="T17" fmla="*/ 111125 h 184"/>
                <a:gd name="T18" fmla="*/ 146050 w 184"/>
                <a:gd name="T19" fmla="*/ 128588 h 184"/>
                <a:gd name="T20" fmla="*/ 55563 w 184"/>
                <a:gd name="T21" fmla="*/ 128588 h 184"/>
                <a:gd name="T22" fmla="*/ 55563 w 184"/>
                <a:gd name="T23" fmla="*/ 184150 h 184"/>
                <a:gd name="T24" fmla="*/ 0 w 184"/>
                <a:gd name="T25" fmla="*/ 184150 h 184"/>
                <a:gd name="T26" fmla="*/ 0 w 184"/>
                <a:gd name="T27" fmla="*/ 292100 h 184"/>
                <a:gd name="T28" fmla="*/ 128588 w 184"/>
                <a:gd name="T29" fmla="*/ 292100 h 184"/>
                <a:gd name="T30" fmla="*/ 128588 w 184"/>
                <a:gd name="T31" fmla="*/ 184150 h 184"/>
                <a:gd name="T32" fmla="*/ 73025 w 184"/>
                <a:gd name="T33" fmla="*/ 184150 h 184"/>
                <a:gd name="T34" fmla="*/ 73025 w 184"/>
                <a:gd name="T35" fmla="*/ 146050 h 184"/>
                <a:gd name="T36" fmla="*/ 219075 w 184"/>
                <a:gd name="T37" fmla="*/ 146050 h 184"/>
                <a:gd name="T38" fmla="*/ 219075 w 184"/>
                <a:gd name="T39" fmla="*/ 184150 h 184"/>
                <a:gd name="T40" fmla="*/ 163513 w 184"/>
                <a:gd name="T41" fmla="*/ 184150 h 184"/>
                <a:gd name="T42" fmla="*/ 163513 w 184"/>
                <a:gd name="T43" fmla="*/ 292100 h 184"/>
                <a:gd name="T44" fmla="*/ 292100 w 184"/>
                <a:gd name="T45" fmla="*/ 292100 h 184"/>
                <a:gd name="T46" fmla="*/ 292100 w 184"/>
                <a:gd name="T47" fmla="*/ 184150 h 184"/>
                <a:gd name="T48" fmla="*/ 236538 w 184"/>
                <a:gd name="T49" fmla="*/ 184150 h 184"/>
                <a:gd name="T50" fmla="*/ 111125 w 184"/>
                <a:gd name="T51" fmla="*/ 201613 h 184"/>
                <a:gd name="T52" fmla="*/ 111125 w 184"/>
                <a:gd name="T53" fmla="*/ 219075 h 184"/>
                <a:gd name="T54" fmla="*/ 17463 w 184"/>
                <a:gd name="T55" fmla="*/ 219075 h 184"/>
                <a:gd name="T56" fmla="*/ 17463 w 184"/>
                <a:gd name="T57" fmla="*/ 201613 h 184"/>
                <a:gd name="T58" fmla="*/ 111125 w 184"/>
                <a:gd name="T59" fmla="*/ 201613 h 184"/>
                <a:gd name="T60" fmla="*/ 111125 w 184"/>
                <a:gd name="T61" fmla="*/ 36513 h 184"/>
                <a:gd name="T62" fmla="*/ 111125 w 184"/>
                <a:gd name="T63" fmla="*/ 17463 h 184"/>
                <a:gd name="T64" fmla="*/ 201613 w 184"/>
                <a:gd name="T65" fmla="*/ 17463 h 184"/>
                <a:gd name="T66" fmla="*/ 201613 w 184"/>
                <a:gd name="T67" fmla="*/ 36513 h 184"/>
                <a:gd name="T68" fmla="*/ 111125 w 184"/>
                <a:gd name="T69" fmla="*/ 36513 h 184"/>
                <a:gd name="T70" fmla="*/ 274638 w 184"/>
                <a:gd name="T71" fmla="*/ 219075 h 184"/>
                <a:gd name="T72" fmla="*/ 184150 w 184"/>
                <a:gd name="T73" fmla="*/ 219075 h 184"/>
                <a:gd name="T74" fmla="*/ 184150 w 184"/>
                <a:gd name="T75" fmla="*/ 201613 h 184"/>
                <a:gd name="T76" fmla="*/ 274638 w 184"/>
                <a:gd name="T77" fmla="*/ 201613 h 184"/>
                <a:gd name="T78" fmla="*/ 274638 w 184"/>
                <a:gd name="T79" fmla="*/ 219075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84">
                  <a:moveTo>
                    <a:pt x="149" y="116"/>
                  </a:moveTo>
                  <a:lnTo>
                    <a:pt x="149" y="81"/>
                  </a:lnTo>
                  <a:lnTo>
                    <a:pt x="103" y="81"/>
                  </a:lnTo>
                  <a:lnTo>
                    <a:pt x="103" y="70"/>
                  </a:lnTo>
                  <a:lnTo>
                    <a:pt x="138" y="70"/>
                  </a:lnTo>
                  <a:lnTo>
                    <a:pt x="138" y="0"/>
                  </a:lnTo>
                  <a:lnTo>
                    <a:pt x="57" y="0"/>
                  </a:lnTo>
                  <a:lnTo>
                    <a:pt x="57" y="70"/>
                  </a:lnTo>
                  <a:lnTo>
                    <a:pt x="92" y="70"/>
                  </a:lnTo>
                  <a:lnTo>
                    <a:pt x="92" y="81"/>
                  </a:lnTo>
                  <a:lnTo>
                    <a:pt x="35" y="81"/>
                  </a:lnTo>
                  <a:lnTo>
                    <a:pt x="35" y="116"/>
                  </a:lnTo>
                  <a:lnTo>
                    <a:pt x="0" y="116"/>
                  </a:lnTo>
                  <a:lnTo>
                    <a:pt x="0" y="184"/>
                  </a:lnTo>
                  <a:lnTo>
                    <a:pt x="81" y="184"/>
                  </a:lnTo>
                  <a:lnTo>
                    <a:pt x="81" y="116"/>
                  </a:lnTo>
                  <a:lnTo>
                    <a:pt x="46" y="116"/>
                  </a:lnTo>
                  <a:lnTo>
                    <a:pt x="46" y="92"/>
                  </a:lnTo>
                  <a:lnTo>
                    <a:pt x="138" y="92"/>
                  </a:lnTo>
                  <a:lnTo>
                    <a:pt x="138" y="116"/>
                  </a:lnTo>
                  <a:lnTo>
                    <a:pt x="103" y="116"/>
                  </a:lnTo>
                  <a:lnTo>
                    <a:pt x="103" y="184"/>
                  </a:lnTo>
                  <a:lnTo>
                    <a:pt x="184" y="184"/>
                  </a:lnTo>
                  <a:lnTo>
                    <a:pt x="184" y="116"/>
                  </a:lnTo>
                  <a:lnTo>
                    <a:pt x="149" y="116"/>
                  </a:lnTo>
                  <a:close/>
                  <a:moveTo>
                    <a:pt x="70" y="127"/>
                  </a:moveTo>
                  <a:lnTo>
                    <a:pt x="70" y="138"/>
                  </a:lnTo>
                  <a:lnTo>
                    <a:pt x="11" y="138"/>
                  </a:lnTo>
                  <a:lnTo>
                    <a:pt x="11" y="127"/>
                  </a:lnTo>
                  <a:lnTo>
                    <a:pt x="70" y="127"/>
                  </a:lnTo>
                  <a:close/>
                  <a:moveTo>
                    <a:pt x="70" y="23"/>
                  </a:moveTo>
                  <a:lnTo>
                    <a:pt x="70" y="11"/>
                  </a:lnTo>
                  <a:lnTo>
                    <a:pt x="127" y="11"/>
                  </a:lnTo>
                  <a:lnTo>
                    <a:pt x="127" y="23"/>
                  </a:lnTo>
                  <a:lnTo>
                    <a:pt x="70" y="23"/>
                  </a:lnTo>
                  <a:close/>
                  <a:moveTo>
                    <a:pt x="173" y="138"/>
                  </a:moveTo>
                  <a:lnTo>
                    <a:pt x="116" y="138"/>
                  </a:lnTo>
                  <a:lnTo>
                    <a:pt x="116" y="127"/>
                  </a:lnTo>
                  <a:lnTo>
                    <a:pt x="173" y="127"/>
                  </a:lnTo>
                  <a:lnTo>
                    <a:pt x="173" y="138"/>
                  </a:lnTo>
                  <a:close/>
                </a:path>
              </a:pathLst>
            </a:custGeom>
            <a:solidFill>
              <a:srgbClr val="BF9F42"/>
            </a:solidFill>
            <a:ln>
              <a:noFill/>
            </a:ln>
          </p:spPr>
          <p:txBody>
            <a:bodyPr/>
            <a:lstStyle/>
            <a:p>
              <a:endParaRPr lang="en-US"/>
            </a:p>
          </p:txBody>
        </p:sp>
      </p:grpSp>
      <p:grpSp>
        <p:nvGrpSpPr>
          <p:cNvPr id="12" name="Group 11">
            <a:extLst>
              <a:ext uri="{FF2B5EF4-FFF2-40B4-BE49-F238E27FC236}">
                <a16:creationId xmlns:a16="http://schemas.microsoft.com/office/drawing/2014/main" id="{8AC19D51-9955-E916-663C-3DD9148B7949}"/>
              </a:ext>
            </a:extLst>
          </p:cNvPr>
          <p:cNvGrpSpPr/>
          <p:nvPr/>
        </p:nvGrpSpPr>
        <p:grpSpPr>
          <a:xfrm>
            <a:off x="9094687" y="1587824"/>
            <a:ext cx="990600" cy="981889"/>
            <a:chOff x="9473515" y="1594895"/>
            <a:chExt cx="990600" cy="981889"/>
          </a:xfrm>
        </p:grpSpPr>
        <p:sp>
          <p:nvSpPr>
            <p:cNvPr id="13" name="Oval 12">
              <a:extLst>
                <a:ext uri="{FF2B5EF4-FFF2-40B4-BE49-F238E27FC236}">
                  <a16:creationId xmlns:a16="http://schemas.microsoft.com/office/drawing/2014/main" id="{0EDD5413-A59F-64FF-20CC-5BE9C18311D8}"/>
                </a:ext>
              </a:extLst>
            </p:cNvPr>
            <p:cNvSpPr/>
            <p:nvPr/>
          </p:nvSpPr>
          <p:spPr>
            <a:xfrm>
              <a:off x="9473515" y="1594895"/>
              <a:ext cx="990600" cy="981889"/>
            </a:xfrm>
            <a:prstGeom prst="ellipse">
              <a:avLst/>
            </a:prstGeom>
            <a:solidFill>
              <a:schemeClr val="bg1">
                <a:lumMod val="9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Freeform 217">
              <a:extLst>
                <a:ext uri="{FF2B5EF4-FFF2-40B4-BE49-F238E27FC236}">
                  <a16:creationId xmlns:a16="http://schemas.microsoft.com/office/drawing/2014/main" id="{A1A25AE3-5465-2815-8FB0-E64AC14E1B3C}"/>
                </a:ext>
              </a:extLst>
            </p:cNvPr>
            <p:cNvSpPr>
              <a:spLocks noChangeAspect="1" noEditPoints="1"/>
            </p:cNvSpPr>
            <p:nvPr/>
          </p:nvSpPr>
          <p:spPr bwMode="auto">
            <a:xfrm>
              <a:off x="9707880" y="1852205"/>
              <a:ext cx="548640" cy="411480"/>
            </a:xfrm>
            <a:custGeom>
              <a:avLst/>
              <a:gdLst>
                <a:gd name="T0" fmla="*/ 266700 w 78"/>
                <a:gd name="T1" fmla="*/ 200025 h 58"/>
                <a:gd name="T2" fmla="*/ 0 w 78"/>
                <a:gd name="T3" fmla="*/ 200025 h 58"/>
                <a:gd name="T4" fmla="*/ 0 w 78"/>
                <a:gd name="T5" fmla="*/ 0 h 58"/>
                <a:gd name="T6" fmla="*/ 17096 w 78"/>
                <a:gd name="T7" fmla="*/ 0 h 58"/>
                <a:gd name="T8" fmla="*/ 17096 w 78"/>
                <a:gd name="T9" fmla="*/ 182781 h 58"/>
                <a:gd name="T10" fmla="*/ 266700 w 78"/>
                <a:gd name="T11" fmla="*/ 182781 h 58"/>
                <a:gd name="T12" fmla="*/ 266700 w 78"/>
                <a:gd name="T13" fmla="*/ 200025 h 58"/>
                <a:gd name="T14" fmla="*/ 249604 w 78"/>
                <a:gd name="T15" fmla="*/ 75872 h 58"/>
                <a:gd name="T16" fmla="*/ 242765 w 78"/>
                <a:gd name="T17" fmla="*/ 79320 h 58"/>
                <a:gd name="T18" fmla="*/ 225669 w 78"/>
                <a:gd name="T19" fmla="*/ 62077 h 58"/>
                <a:gd name="T20" fmla="*/ 143608 w 78"/>
                <a:gd name="T21" fmla="*/ 144846 h 58"/>
                <a:gd name="T22" fmla="*/ 136769 w 78"/>
                <a:gd name="T23" fmla="*/ 144846 h 58"/>
                <a:gd name="T24" fmla="*/ 105996 w 78"/>
                <a:gd name="T25" fmla="*/ 117256 h 58"/>
                <a:gd name="T26" fmla="*/ 54708 w 78"/>
                <a:gd name="T27" fmla="*/ 168987 h 58"/>
                <a:gd name="T28" fmla="*/ 27354 w 78"/>
                <a:gd name="T29" fmla="*/ 144846 h 58"/>
                <a:gd name="T30" fmla="*/ 102577 w 78"/>
                <a:gd name="T31" fmla="*/ 68974 h 58"/>
                <a:gd name="T32" fmla="*/ 109415 w 78"/>
                <a:gd name="T33" fmla="*/ 68974 h 58"/>
                <a:gd name="T34" fmla="*/ 140188 w 78"/>
                <a:gd name="T35" fmla="*/ 100013 h 58"/>
                <a:gd name="T36" fmla="*/ 201735 w 78"/>
                <a:gd name="T37" fmla="*/ 37936 h 58"/>
                <a:gd name="T38" fmla="*/ 184638 w 78"/>
                <a:gd name="T39" fmla="*/ 20692 h 58"/>
                <a:gd name="T40" fmla="*/ 188058 w 78"/>
                <a:gd name="T41" fmla="*/ 13795 h 58"/>
                <a:gd name="T42" fmla="*/ 242765 w 78"/>
                <a:gd name="T43" fmla="*/ 13795 h 58"/>
                <a:gd name="T44" fmla="*/ 249604 w 78"/>
                <a:gd name="T45" fmla="*/ 20692 h 58"/>
                <a:gd name="T46" fmla="*/ 249604 w 78"/>
                <a:gd name="T47" fmla="*/ 75872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BF9F42"/>
            </a:solidFill>
            <a:ln>
              <a:noFill/>
            </a:ln>
          </p:spPr>
          <p:txBody>
            <a:bodyPr/>
            <a:lstStyle/>
            <a:p>
              <a:endParaRPr lang="en-US"/>
            </a:p>
          </p:txBody>
        </p:sp>
      </p:grpSp>
    </p:spTree>
    <p:extLst>
      <p:ext uri="{BB962C8B-B14F-4D97-AF65-F5344CB8AC3E}">
        <p14:creationId xmlns:p14="http://schemas.microsoft.com/office/powerpoint/2010/main" val="417665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solidFill>
                  <a:srgbClr val="242852"/>
                </a:solidFill>
                <a:latin typeface="Impact" panose="020B0806030902050204" pitchFamily="34" charset="0"/>
                <a:cs typeface="+mj-cs"/>
              </a:rPr>
              <a:t>Observations – Sustainability Reporting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30" name="TextBox 29">
            <a:extLst>
              <a:ext uri="{FF2B5EF4-FFF2-40B4-BE49-F238E27FC236}">
                <a16:creationId xmlns:a16="http://schemas.microsoft.com/office/drawing/2014/main" id="{3069E8A6-96C4-2077-A3F7-627BAC694122}"/>
              </a:ext>
            </a:extLst>
          </p:cNvPr>
          <p:cNvSpPr txBox="1"/>
          <p:nvPr/>
        </p:nvSpPr>
        <p:spPr>
          <a:xfrm>
            <a:off x="596549" y="5409361"/>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9</a:t>
            </a:r>
          </a:p>
        </p:txBody>
      </p:sp>
      <p:sp>
        <p:nvSpPr>
          <p:cNvPr id="10" name="Rectangle 9">
            <a:extLst>
              <a:ext uri="{FF2B5EF4-FFF2-40B4-BE49-F238E27FC236}">
                <a16:creationId xmlns:a16="http://schemas.microsoft.com/office/drawing/2014/main" id="{A6620E73-3E29-5A83-35BE-70285F92EDC6}"/>
              </a:ext>
            </a:extLst>
          </p:cNvPr>
          <p:cNvSpPr/>
          <p:nvPr/>
        </p:nvSpPr>
        <p:spPr>
          <a:xfrm>
            <a:off x="751404" y="2609924"/>
            <a:ext cx="3106263" cy="2158973"/>
          </a:xfrm>
          <a:prstGeom prst="rect">
            <a:avLst/>
          </a:prstGeom>
          <a:solidFill>
            <a:srgbClr val="4A66AC">
              <a:alpha val="20000"/>
            </a:srgbClr>
          </a:solidFill>
        </p:spPr>
        <p:txBody>
          <a:bodyPr wrap="square" lIns="182880" tIns="182880" rIns="182880" bIns="182880">
            <a:noAutofit/>
          </a:bodyPr>
          <a:lstStyle/>
          <a:p>
            <a:pPr>
              <a:lnSpc>
                <a:spcPct val="94000"/>
              </a:lnSpc>
              <a:spcAft>
                <a:spcPts val="800"/>
              </a:spcAft>
              <a:buClr>
                <a:schemeClr val="accent1"/>
              </a:buClr>
            </a:pPr>
            <a:r>
              <a:rPr lang="en-US" sz="1400" dirty="0"/>
              <a:t>A noticeable gap exists between premier and main market issuers in terms of sustainability reporting practices.</a:t>
            </a:r>
            <a:r>
              <a:rPr lang="en-US" sz="1400" b="1" dirty="0"/>
              <a:t> </a:t>
            </a:r>
            <a:endParaRPr lang="en-US" sz="1400" dirty="0"/>
          </a:p>
        </p:txBody>
      </p:sp>
      <p:sp>
        <p:nvSpPr>
          <p:cNvPr id="11" name="Rectangle 10">
            <a:extLst>
              <a:ext uri="{FF2B5EF4-FFF2-40B4-BE49-F238E27FC236}">
                <a16:creationId xmlns:a16="http://schemas.microsoft.com/office/drawing/2014/main" id="{E49C5F9C-8AF1-2092-6C9D-A80588A4064A}"/>
              </a:ext>
            </a:extLst>
          </p:cNvPr>
          <p:cNvSpPr/>
          <p:nvPr/>
        </p:nvSpPr>
        <p:spPr>
          <a:xfrm>
            <a:off x="4389818" y="2609925"/>
            <a:ext cx="3106263" cy="2170672"/>
          </a:xfrm>
          <a:prstGeom prst="rect">
            <a:avLst/>
          </a:prstGeom>
          <a:solidFill>
            <a:srgbClr val="7F8FA9">
              <a:alpha val="20000"/>
            </a:srgbClr>
          </a:solidFill>
        </p:spPr>
        <p:txBody>
          <a:bodyPr wrap="square" lIns="182880" tIns="182880" rIns="182880" bIns="182880">
            <a:noAutofit/>
          </a:bodyPr>
          <a:lstStyle/>
          <a:p>
            <a:pPr>
              <a:lnSpc>
                <a:spcPct val="94000"/>
              </a:lnSpc>
              <a:spcAft>
                <a:spcPts val="800"/>
              </a:spcAft>
              <a:buClr>
                <a:srgbClr val="000000"/>
              </a:buClr>
            </a:pPr>
            <a:r>
              <a:rPr lang="en-US" sz="1400" dirty="0"/>
              <a:t>Sustainability reports are being published in different times around the year by issuers.</a:t>
            </a:r>
          </a:p>
          <a:p>
            <a:pPr marL="171450" indent="-171450">
              <a:lnSpc>
                <a:spcPct val="94000"/>
              </a:lnSpc>
              <a:spcAft>
                <a:spcPts val="800"/>
              </a:spcAft>
              <a:buClr>
                <a:schemeClr val="accent4"/>
              </a:buClr>
              <a:buFont typeface="Arial" panose="020B0604020202020204" pitchFamily="34" charset="0"/>
              <a:buChar char="•"/>
            </a:pPr>
            <a:endParaRPr lang="en-US" sz="1400" dirty="0"/>
          </a:p>
        </p:txBody>
      </p:sp>
      <p:sp>
        <p:nvSpPr>
          <p:cNvPr id="12" name="Rectangle 11">
            <a:extLst>
              <a:ext uri="{FF2B5EF4-FFF2-40B4-BE49-F238E27FC236}">
                <a16:creationId xmlns:a16="http://schemas.microsoft.com/office/drawing/2014/main" id="{DB75969F-C968-ACA0-DC35-5923FFBAC222}"/>
              </a:ext>
            </a:extLst>
          </p:cNvPr>
          <p:cNvSpPr/>
          <p:nvPr/>
        </p:nvSpPr>
        <p:spPr>
          <a:xfrm>
            <a:off x="8067308" y="2609925"/>
            <a:ext cx="3106263" cy="2176090"/>
          </a:xfrm>
          <a:prstGeom prst="rect">
            <a:avLst/>
          </a:prstGeom>
          <a:solidFill>
            <a:srgbClr val="BF9F42">
              <a:alpha val="20000"/>
            </a:srgbClr>
          </a:solidFill>
        </p:spPr>
        <p:txBody>
          <a:bodyPr wrap="square" lIns="182880" tIns="182880" rIns="182880" bIns="182880">
            <a:noAutofit/>
          </a:bodyPr>
          <a:lstStyle/>
          <a:p>
            <a:pPr>
              <a:lnSpc>
                <a:spcPct val="94000"/>
              </a:lnSpc>
              <a:spcAft>
                <a:spcPts val="800"/>
              </a:spcAft>
              <a:buClr>
                <a:srgbClr val="000000"/>
              </a:buClr>
            </a:pPr>
            <a:r>
              <a:rPr lang="en-US" sz="1400" dirty="0"/>
              <a:t>Within the premier market segment, companies have demonstrated both the capability and a proactive approach toward publishing detailed and transparent sustainability reports, as evidenced by recent survey findings.</a:t>
            </a:r>
          </a:p>
        </p:txBody>
      </p:sp>
      <p:sp>
        <p:nvSpPr>
          <p:cNvPr id="13" name="TextBox 12">
            <a:extLst>
              <a:ext uri="{FF2B5EF4-FFF2-40B4-BE49-F238E27FC236}">
                <a16:creationId xmlns:a16="http://schemas.microsoft.com/office/drawing/2014/main" id="{38ABBDBF-E625-31CF-517B-24812C36B729}"/>
              </a:ext>
            </a:extLst>
          </p:cNvPr>
          <p:cNvSpPr txBox="1"/>
          <p:nvPr/>
        </p:nvSpPr>
        <p:spPr>
          <a:xfrm>
            <a:off x="751404" y="1684339"/>
            <a:ext cx="3106263" cy="738664"/>
          </a:xfrm>
          <a:prstGeom prst="rect">
            <a:avLst/>
          </a:prstGeom>
          <a:solidFill>
            <a:srgbClr val="4A66AC"/>
          </a:solidFill>
        </p:spPr>
        <p:txBody>
          <a:bodyPr wrap="square" lIns="243840" tIns="121920" rIns="243840" bIns="121920" rtlCol="0" anchor="ctr" anchorCtr="0">
            <a:spAutoFit/>
          </a:bodyPr>
          <a:lstStyle/>
          <a:p>
            <a:pPr algn="ctr"/>
            <a:r>
              <a:rPr lang="en-US" sz="1600" b="1">
                <a:solidFill>
                  <a:schemeClr val="bg1"/>
                </a:solidFill>
              </a:rPr>
              <a:t>Clear Disparity Between Market Segments</a:t>
            </a:r>
            <a:endParaRPr lang="en-US" sz="1600">
              <a:solidFill>
                <a:schemeClr val="bg1"/>
              </a:solidFill>
            </a:endParaRPr>
          </a:p>
        </p:txBody>
      </p:sp>
      <p:sp>
        <p:nvSpPr>
          <p:cNvPr id="14" name="TextBox 13">
            <a:extLst>
              <a:ext uri="{FF2B5EF4-FFF2-40B4-BE49-F238E27FC236}">
                <a16:creationId xmlns:a16="http://schemas.microsoft.com/office/drawing/2014/main" id="{3BCC97B7-1D50-37D6-2847-A0DE7A6461D4}"/>
              </a:ext>
            </a:extLst>
          </p:cNvPr>
          <p:cNvSpPr txBox="1"/>
          <p:nvPr/>
        </p:nvSpPr>
        <p:spPr>
          <a:xfrm>
            <a:off x="4389818" y="1684339"/>
            <a:ext cx="3106263" cy="738664"/>
          </a:xfrm>
          <a:prstGeom prst="rect">
            <a:avLst/>
          </a:prstGeom>
          <a:solidFill>
            <a:srgbClr val="7F8FA9"/>
          </a:solidFill>
        </p:spPr>
        <p:txBody>
          <a:bodyPr wrap="square" lIns="243840" tIns="121920" rIns="243840" bIns="121920" rtlCol="0" anchor="ctr" anchorCtr="0">
            <a:spAutoFit/>
          </a:bodyPr>
          <a:lstStyle/>
          <a:p>
            <a:pPr algn="ctr"/>
            <a:r>
              <a:rPr lang="en-US" sz="1600" b="1">
                <a:solidFill>
                  <a:schemeClr val="bg1"/>
                </a:solidFill>
              </a:rPr>
              <a:t>Variations in the Timing of Disclosures</a:t>
            </a:r>
            <a:endParaRPr lang="en-US" sz="1600">
              <a:solidFill>
                <a:schemeClr val="bg1"/>
              </a:solidFill>
            </a:endParaRPr>
          </a:p>
        </p:txBody>
      </p:sp>
      <p:sp>
        <p:nvSpPr>
          <p:cNvPr id="15" name="TextBox 14">
            <a:extLst>
              <a:ext uri="{FF2B5EF4-FFF2-40B4-BE49-F238E27FC236}">
                <a16:creationId xmlns:a16="http://schemas.microsoft.com/office/drawing/2014/main" id="{3AC241F1-018B-E993-D9A3-33C24BE8EFEE}"/>
              </a:ext>
            </a:extLst>
          </p:cNvPr>
          <p:cNvSpPr txBox="1"/>
          <p:nvPr/>
        </p:nvSpPr>
        <p:spPr>
          <a:xfrm>
            <a:off x="8067308" y="1684338"/>
            <a:ext cx="3106263" cy="738664"/>
          </a:xfrm>
          <a:prstGeom prst="rect">
            <a:avLst/>
          </a:prstGeom>
          <a:solidFill>
            <a:srgbClr val="BF9F42"/>
          </a:solidFill>
          <a:ln>
            <a:solidFill>
              <a:srgbClr val="AF882D"/>
            </a:solidFill>
          </a:ln>
        </p:spPr>
        <p:txBody>
          <a:bodyPr wrap="square" lIns="243840" tIns="121920" rIns="243840" bIns="121920" rtlCol="0" anchor="ctr" anchorCtr="0">
            <a:spAutoFit/>
          </a:bodyPr>
          <a:lstStyle/>
          <a:p>
            <a:pPr algn="ctr"/>
            <a:r>
              <a:rPr lang="en-US" sz="1600" b="1">
                <a:solidFill>
                  <a:schemeClr val="bg1"/>
                </a:solidFill>
              </a:rPr>
              <a:t>Positive Trends in the Premier Market</a:t>
            </a:r>
            <a:endParaRPr lang="en-US" sz="1600">
              <a:solidFill>
                <a:schemeClr val="bg1"/>
              </a:solidFill>
            </a:endParaRPr>
          </a:p>
        </p:txBody>
      </p:sp>
      <p:sp>
        <p:nvSpPr>
          <p:cNvPr id="16" name="Oval 15">
            <a:extLst>
              <a:ext uri="{FF2B5EF4-FFF2-40B4-BE49-F238E27FC236}">
                <a16:creationId xmlns:a16="http://schemas.microsoft.com/office/drawing/2014/main" id="{10598BBB-C7D4-475C-5452-38A4D8EA75B1}"/>
              </a:ext>
            </a:extLst>
          </p:cNvPr>
          <p:cNvSpPr>
            <a:spLocks noChangeAspect="1"/>
          </p:cNvSpPr>
          <p:nvPr/>
        </p:nvSpPr>
        <p:spPr>
          <a:xfrm>
            <a:off x="1808259" y="4338349"/>
            <a:ext cx="914400" cy="914400"/>
          </a:xfrm>
          <a:prstGeom prst="ellipse">
            <a:avLst/>
          </a:prstGeom>
          <a:solidFill>
            <a:srgbClr val="4A66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F772A16-82B8-A7D0-2C29-7B9275C52514}"/>
              </a:ext>
            </a:extLst>
          </p:cNvPr>
          <p:cNvSpPr>
            <a:spLocks noChangeAspect="1"/>
          </p:cNvSpPr>
          <p:nvPr/>
        </p:nvSpPr>
        <p:spPr>
          <a:xfrm>
            <a:off x="5485749" y="4311697"/>
            <a:ext cx="914400" cy="914400"/>
          </a:xfrm>
          <a:prstGeom prst="ellipse">
            <a:avLst/>
          </a:prstGeom>
          <a:solidFill>
            <a:srgbClr val="7F8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DAAA79-46F5-0F94-0D4B-0CEFE7FE260B}"/>
              </a:ext>
            </a:extLst>
          </p:cNvPr>
          <p:cNvSpPr>
            <a:spLocks noChangeAspect="1"/>
          </p:cNvSpPr>
          <p:nvPr/>
        </p:nvSpPr>
        <p:spPr>
          <a:xfrm>
            <a:off x="9151644" y="4389920"/>
            <a:ext cx="914400" cy="914400"/>
          </a:xfrm>
          <a:prstGeom prst="ellipse">
            <a:avLst/>
          </a:prstGeom>
          <a:solidFill>
            <a:srgbClr val="BF9F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0">
            <a:extLst>
              <a:ext uri="{FF2B5EF4-FFF2-40B4-BE49-F238E27FC236}">
                <a16:creationId xmlns:a16="http://schemas.microsoft.com/office/drawing/2014/main" id="{BB2C5E97-4022-AEE6-8941-BF4623DFAEE3}"/>
              </a:ext>
            </a:extLst>
          </p:cNvPr>
          <p:cNvSpPr>
            <a:spLocks noChangeAspect="1" noEditPoints="1"/>
          </p:cNvSpPr>
          <p:nvPr/>
        </p:nvSpPr>
        <p:spPr bwMode="auto">
          <a:xfrm>
            <a:off x="9380244" y="4618520"/>
            <a:ext cx="457200" cy="457200"/>
          </a:xfrm>
          <a:custGeom>
            <a:avLst/>
            <a:gdLst>
              <a:gd name="T0" fmla="*/ 213009 w 67"/>
              <a:gd name="T1" fmla="*/ 230187 h 67"/>
              <a:gd name="T2" fmla="*/ 202702 w 67"/>
              <a:gd name="T3" fmla="*/ 226751 h 67"/>
              <a:gd name="T4" fmla="*/ 154603 w 67"/>
              <a:gd name="T5" fmla="*/ 178653 h 67"/>
              <a:gd name="T6" fmla="*/ 99633 w 67"/>
              <a:gd name="T7" fmla="*/ 195831 h 67"/>
              <a:gd name="T8" fmla="*/ 0 w 67"/>
              <a:gd name="T9" fmla="*/ 99633 h 67"/>
              <a:gd name="T10" fmla="*/ 99633 w 67"/>
              <a:gd name="T11" fmla="*/ 0 h 67"/>
              <a:gd name="T12" fmla="*/ 195831 w 67"/>
              <a:gd name="T13" fmla="*/ 99633 h 67"/>
              <a:gd name="T14" fmla="*/ 178653 w 67"/>
              <a:gd name="T15" fmla="*/ 154603 h 67"/>
              <a:gd name="T16" fmla="*/ 226751 w 67"/>
              <a:gd name="T17" fmla="*/ 202702 h 67"/>
              <a:gd name="T18" fmla="*/ 230187 w 67"/>
              <a:gd name="T19" fmla="*/ 213009 h 67"/>
              <a:gd name="T20" fmla="*/ 213009 w 67"/>
              <a:gd name="T21" fmla="*/ 230187 h 67"/>
              <a:gd name="T22" fmla="*/ 99633 w 67"/>
              <a:gd name="T23" fmla="*/ 37792 h 67"/>
              <a:gd name="T24" fmla="*/ 37792 w 67"/>
              <a:gd name="T25" fmla="*/ 99633 h 67"/>
              <a:gd name="T26" fmla="*/ 99633 w 67"/>
              <a:gd name="T27" fmla="*/ 161474 h 67"/>
              <a:gd name="T28" fmla="*/ 161474 w 67"/>
              <a:gd name="T29" fmla="*/ 99633 h 67"/>
              <a:gd name="T30" fmla="*/ 99633 w 67"/>
              <a:gd name="T31" fmla="*/ 37792 h 67"/>
              <a:gd name="T32" fmla="*/ 144296 w 67"/>
              <a:gd name="T33" fmla="*/ 103069 h 67"/>
              <a:gd name="T34" fmla="*/ 137425 w 67"/>
              <a:gd name="T35" fmla="*/ 106504 h 67"/>
              <a:gd name="T36" fmla="*/ 106504 w 67"/>
              <a:gd name="T37" fmla="*/ 106504 h 67"/>
              <a:gd name="T38" fmla="*/ 106504 w 67"/>
              <a:gd name="T39" fmla="*/ 137425 h 67"/>
              <a:gd name="T40" fmla="*/ 103069 w 67"/>
              <a:gd name="T41" fmla="*/ 144296 h 67"/>
              <a:gd name="T42" fmla="*/ 92762 w 67"/>
              <a:gd name="T43" fmla="*/ 144296 h 67"/>
              <a:gd name="T44" fmla="*/ 89326 w 67"/>
              <a:gd name="T45" fmla="*/ 137425 h 67"/>
              <a:gd name="T46" fmla="*/ 89326 w 67"/>
              <a:gd name="T47" fmla="*/ 106504 h 67"/>
              <a:gd name="T48" fmla="*/ 58406 w 67"/>
              <a:gd name="T49" fmla="*/ 106504 h 67"/>
              <a:gd name="T50" fmla="*/ 54970 w 67"/>
              <a:gd name="T51" fmla="*/ 103069 h 67"/>
              <a:gd name="T52" fmla="*/ 54970 w 67"/>
              <a:gd name="T53" fmla="*/ 92762 h 67"/>
              <a:gd name="T54" fmla="*/ 58406 w 67"/>
              <a:gd name="T55" fmla="*/ 89326 h 67"/>
              <a:gd name="T56" fmla="*/ 89326 w 67"/>
              <a:gd name="T57" fmla="*/ 89326 h 67"/>
              <a:gd name="T58" fmla="*/ 89326 w 67"/>
              <a:gd name="T59" fmla="*/ 58406 h 67"/>
              <a:gd name="T60" fmla="*/ 92762 w 67"/>
              <a:gd name="T61" fmla="*/ 54970 h 67"/>
              <a:gd name="T62" fmla="*/ 103069 w 67"/>
              <a:gd name="T63" fmla="*/ 54970 h 67"/>
              <a:gd name="T64" fmla="*/ 106504 w 67"/>
              <a:gd name="T65" fmla="*/ 58406 h 67"/>
              <a:gd name="T66" fmla="*/ 106504 w 67"/>
              <a:gd name="T67" fmla="*/ 89326 h 67"/>
              <a:gd name="T68" fmla="*/ 137425 w 67"/>
              <a:gd name="T69" fmla="*/ 89326 h 67"/>
              <a:gd name="T70" fmla="*/ 144296 w 67"/>
              <a:gd name="T71" fmla="*/ 92762 h 67"/>
              <a:gd name="T72" fmla="*/ 144296 w 67"/>
              <a:gd name="T73" fmla="*/ 103069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 name="Group 31">
            <a:extLst>
              <a:ext uri="{FF2B5EF4-FFF2-40B4-BE49-F238E27FC236}">
                <a16:creationId xmlns:a16="http://schemas.microsoft.com/office/drawing/2014/main" id="{918207A3-6962-A094-7745-7B63182BCD96}"/>
              </a:ext>
            </a:extLst>
          </p:cNvPr>
          <p:cNvGrpSpPr>
            <a:grpSpLocks noChangeAspect="1"/>
          </p:cNvGrpSpPr>
          <p:nvPr/>
        </p:nvGrpSpPr>
        <p:grpSpPr>
          <a:xfrm>
            <a:off x="5668629" y="4493927"/>
            <a:ext cx="548640" cy="549940"/>
            <a:chOff x="311150" y="1147763"/>
            <a:chExt cx="669925" cy="671513"/>
          </a:xfrm>
          <a:solidFill>
            <a:schemeClr val="bg1"/>
          </a:solidFill>
        </p:grpSpPr>
        <p:sp>
          <p:nvSpPr>
            <p:cNvPr id="33" name="Freeform 47">
              <a:extLst>
                <a:ext uri="{FF2B5EF4-FFF2-40B4-BE49-F238E27FC236}">
                  <a16:creationId xmlns:a16="http://schemas.microsoft.com/office/drawing/2014/main" id="{5762B28A-65B1-94A7-4903-195C177A726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4" name="Freeform 48">
              <a:extLst>
                <a:ext uri="{FF2B5EF4-FFF2-40B4-BE49-F238E27FC236}">
                  <a16:creationId xmlns:a16="http://schemas.microsoft.com/office/drawing/2014/main" id="{4D384CD7-F511-FA16-1194-C1EE0B8B643E}"/>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5" name="Oval 49">
              <a:extLst>
                <a:ext uri="{FF2B5EF4-FFF2-40B4-BE49-F238E27FC236}">
                  <a16:creationId xmlns:a16="http://schemas.microsoft.com/office/drawing/2014/main" id="{7A65B44C-3A3A-99F9-6FB2-BA4D5D1460BC}"/>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6" name="Freeform 50">
              <a:extLst>
                <a:ext uri="{FF2B5EF4-FFF2-40B4-BE49-F238E27FC236}">
                  <a16:creationId xmlns:a16="http://schemas.microsoft.com/office/drawing/2014/main" id="{05882FE3-E60F-6BB1-3F2A-565C51549A6E}"/>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7" name="Freeform 51">
              <a:extLst>
                <a:ext uri="{FF2B5EF4-FFF2-40B4-BE49-F238E27FC236}">
                  <a16:creationId xmlns:a16="http://schemas.microsoft.com/office/drawing/2014/main" id="{6B7A66D4-64D6-429B-9F17-AC6A4C65C013}"/>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8" name="Freeform 52">
              <a:extLst>
                <a:ext uri="{FF2B5EF4-FFF2-40B4-BE49-F238E27FC236}">
                  <a16:creationId xmlns:a16="http://schemas.microsoft.com/office/drawing/2014/main" id="{1491E1D1-DB34-1CC4-5B8C-1FC6DEA54694}"/>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9" name="Freeform 53">
              <a:extLst>
                <a:ext uri="{FF2B5EF4-FFF2-40B4-BE49-F238E27FC236}">
                  <a16:creationId xmlns:a16="http://schemas.microsoft.com/office/drawing/2014/main" id="{205D028B-CFFC-7AFB-93FA-52355D4AE7AC}"/>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40" name="Freeform 24">
            <a:extLst>
              <a:ext uri="{FF2B5EF4-FFF2-40B4-BE49-F238E27FC236}">
                <a16:creationId xmlns:a16="http://schemas.microsoft.com/office/drawing/2014/main" id="{521E750C-1C1A-C4AE-062D-145FF8977588}"/>
              </a:ext>
            </a:extLst>
          </p:cNvPr>
          <p:cNvSpPr>
            <a:spLocks noChangeAspect="1" noEditPoints="1"/>
          </p:cNvSpPr>
          <p:nvPr/>
        </p:nvSpPr>
        <p:spPr bwMode="auto">
          <a:xfrm>
            <a:off x="2036859" y="4537696"/>
            <a:ext cx="457200" cy="457200"/>
          </a:xfrm>
          <a:custGeom>
            <a:avLst/>
            <a:gdLst>
              <a:gd name="T0" fmla="*/ 396429 w 256"/>
              <a:gd name="T1" fmla="*/ 116979 h 256"/>
              <a:gd name="T2" fmla="*/ 376932 w 256"/>
              <a:gd name="T3" fmla="*/ 97482 h 256"/>
              <a:gd name="T4" fmla="*/ 376932 w 256"/>
              <a:gd name="T5" fmla="*/ 66613 h 256"/>
              <a:gd name="T6" fmla="*/ 311944 w 256"/>
              <a:gd name="T7" fmla="*/ 129977 h 256"/>
              <a:gd name="T8" fmla="*/ 298946 w 256"/>
              <a:gd name="T9" fmla="*/ 136475 h 256"/>
              <a:gd name="T10" fmla="*/ 279450 w 256"/>
              <a:gd name="T11" fmla="*/ 116979 h 256"/>
              <a:gd name="T12" fmla="*/ 285948 w 256"/>
              <a:gd name="T13" fmla="*/ 103981 h 256"/>
              <a:gd name="T14" fmla="*/ 349312 w 256"/>
              <a:gd name="T15" fmla="*/ 38993 h 256"/>
              <a:gd name="T16" fmla="*/ 318443 w 256"/>
              <a:gd name="T17" fmla="*/ 38993 h 256"/>
              <a:gd name="T18" fmla="*/ 298946 w 256"/>
              <a:gd name="T19" fmla="*/ 19496 h 256"/>
              <a:gd name="T20" fmla="*/ 318443 w 256"/>
              <a:gd name="T21" fmla="*/ 0 h 256"/>
              <a:gd name="T22" fmla="*/ 396429 w 256"/>
              <a:gd name="T23" fmla="*/ 0 h 256"/>
              <a:gd name="T24" fmla="*/ 415925 w 256"/>
              <a:gd name="T25" fmla="*/ 19496 h 256"/>
              <a:gd name="T26" fmla="*/ 415925 w 256"/>
              <a:gd name="T27" fmla="*/ 97482 h 256"/>
              <a:gd name="T28" fmla="*/ 396429 w 256"/>
              <a:gd name="T29" fmla="*/ 116979 h 256"/>
              <a:gd name="T30" fmla="*/ 207963 w 256"/>
              <a:gd name="T31" fmla="*/ 266452 h 256"/>
              <a:gd name="T32" fmla="*/ 149473 w 256"/>
              <a:gd name="T33" fmla="*/ 207963 h 256"/>
              <a:gd name="T34" fmla="*/ 207963 w 256"/>
              <a:gd name="T35" fmla="*/ 149473 h 256"/>
              <a:gd name="T36" fmla="*/ 266452 w 256"/>
              <a:gd name="T37" fmla="*/ 207963 h 256"/>
              <a:gd name="T38" fmla="*/ 207963 w 256"/>
              <a:gd name="T39" fmla="*/ 266452 h 256"/>
              <a:gd name="T40" fmla="*/ 66613 w 256"/>
              <a:gd name="T41" fmla="*/ 376932 h 256"/>
              <a:gd name="T42" fmla="*/ 97482 w 256"/>
              <a:gd name="T43" fmla="*/ 376932 h 256"/>
              <a:gd name="T44" fmla="*/ 116979 w 256"/>
              <a:gd name="T45" fmla="*/ 396429 h 256"/>
              <a:gd name="T46" fmla="*/ 97482 w 256"/>
              <a:gd name="T47" fmla="*/ 415925 h 256"/>
              <a:gd name="T48" fmla="*/ 19496 w 256"/>
              <a:gd name="T49" fmla="*/ 415925 h 256"/>
              <a:gd name="T50" fmla="*/ 0 w 256"/>
              <a:gd name="T51" fmla="*/ 396429 h 256"/>
              <a:gd name="T52" fmla="*/ 0 w 256"/>
              <a:gd name="T53" fmla="*/ 318443 h 256"/>
              <a:gd name="T54" fmla="*/ 19496 w 256"/>
              <a:gd name="T55" fmla="*/ 298946 h 256"/>
              <a:gd name="T56" fmla="*/ 38993 w 256"/>
              <a:gd name="T57" fmla="*/ 318443 h 256"/>
              <a:gd name="T58" fmla="*/ 38993 w 256"/>
              <a:gd name="T59" fmla="*/ 349312 h 256"/>
              <a:gd name="T60" fmla="*/ 103981 w 256"/>
              <a:gd name="T61" fmla="*/ 285948 h 256"/>
              <a:gd name="T62" fmla="*/ 116979 w 256"/>
              <a:gd name="T63" fmla="*/ 279450 h 256"/>
              <a:gd name="T64" fmla="*/ 136475 w 256"/>
              <a:gd name="T65" fmla="*/ 298946 h 256"/>
              <a:gd name="T66" fmla="*/ 129977 w 256"/>
              <a:gd name="T67" fmla="*/ 311944 h 256"/>
              <a:gd name="T68" fmla="*/ 66613 w 256"/>
              <a:gd name="T69" fmla="*/ 376932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6" h="256">
                <a:moveTo>
                  <a:pt x="244" y="72"/>
                </a:moveTo>
                <a:cubicBezTo>
                  <a:pt x="237" y="72"/>
                  <a:pt x="232" y="67"/>
                  <a:pt x="232" y="60"/>
                </a:cubicBezTo>
                <a:cubicBezTo>
                  <a:pt x="232" y="41"/>
                  <a:pt x="232" y="41"/>
                  <a:pt x="232" y="41"/>
                </a:cubicBezTo>
                <a:cubicBezTo>
                  <a:pt x="192" y="80"/>
                  <a:pt x="192" y="80"/>
                  <a:pt x="192" y="80"/>
                </a:cubicBezTo>
                <a:cubicBezTo>
                  <a:pt x="190" y="83"/>
                  <a:pt x="187" y="84"/>
                  <a:pt x="184" y="84"/>
                </a:cubicBezTo>
                <a:cubicBezTo>
                  <a:pt x="177" y="84"/>
                  <a:pt x="172" y="79"/>
                  <a:pt x="172" y="72"/>
                </a:cubicBezTo>
                <a:cubicBezTo>
                  <a:pt x="172" y="69"/>
                  <a:pt x="173" y="66"/>
                  <a:pt x="176" y="64"/>
                </a:cubicBezTo>
                <a:cubicBezTo>
                  <a:pt x="215" y="24"/>
                  <a:pt x="215" y="24"/>
                  <a:pt x="215" y="24"/>
                </a:cubicBezTo>
                <a:cubicBezTo>
                  <a:pt x="196" y="24"/>
                  <a:pt x="196" y="24"/>
                  <a:pt x="196" y="24"/>
                </a:cubicBezTo>
                <a:cubicBezTo>
                  <a:pt x="189" y="24"/>
                  <a:pt x="184" y="19"/>
                  <a:pt x="184" y="12"/>
                </a:cubicBezTo>
                <a:cubicBezTo>
                  <a:pt x="184" y="5"/>
                  <a:pt x="189" y="0"/>
                  <a:pt x="196" y="0"/>
                </a:cubicBezTo>
                <a:cubicBezTo>
                  <a:pt x="244" y="0"/>
                  <a:pt x="244" y="0"/>
                  <a:pt x="244" y="0"/>
                </a:cubicBezTo>
                <a:cubicBezTo>
                  <a:pt x="251" y="0"/>
                  <a:pt x="256" y="5"/>
                  <a:pt x="256" y="12"/>
                </a:cubicBezTo>
                <a:cubicBezTo>
                  <a:pt x="256" y="60"/>
                  <a:pt x="256" y="60"/>
                  <a:pt x="256" y="60"/>
                </a:cubicBezTo>
                <a:cubicBezTo>
                  <a:pt x="256" y="67"/>
                  <a:pt x="251" y="72"/>
                  <a:pt x="244" y="72"/>
                </a:cubicBezTo>
                <a:moveTo>
                  <a:pt x="128" y="164"/>
                </a:moveTo>
                <a:cubicBezTo>
                  <a:pt x="108" y="164"/>
                  <a:pt x="92" y="148"/>
                  <a:pt x="92" y="128"/>
                </a:cubicBezTo>
                <a:cubicBezTo>
                  <a:pt x="92" y="108"/>
                  <a:pt x="108" y="92"/>
                  <a:pt x="128" y="92"/>
                </a:cubicBezTo>
                <a:cubicBezTo>
                  <a:pt x="148" y="92"/>
                  <a:pt x="164" y="108"/>
                  <a:pt x="164" y="128"/>
                </a:cubicBezTo>
                <a:cubicBezTo>
                  <a:pt x="164" y="148"/>
                  <a:pt x="148" y="164"/>
                  <a:pt x="128" y="164"/>
                </a:cubicBezTo>
                <a:moveTo>
                  <a:pt x="41" y="232"/>
                </a:moveTo>
                <a:cubicBezTo>
                  <a:pt x="60" y="232"/>
                  <a:pt x="60" y="232"/>
                  <a:pt x="60" y="232"/>
                </a:cubicBezTo>
                <a:cubicBezTo>
                  <a:pt x="67" y="232"/>
                  <a:pt x="72" y="237"/>
                  <a:pt x="72" y="244"/>
                </a:cubicBezTo>
                <a:cubicBezTo>
                  <a:pt x="72" y="251"/>
                  <a:pt x="67" y="256"/>
                  <a:pt x="60" y="256"/>
                </a:cubicBezTo>
                <a:cubicBezTo>
                  <a:pt x="12" y="256"/>
                  <a:pt x="12" y="256"/>
                  <a:pt x="12" y="256"/>
                </a:cubicBezTo>
                <a:cubicBezTo>
                  <a:pt x="5" y="256"/>
                  <a:pt x="0" y="251"/>
                  <a:pt x="0" y="244"/>
                </a:cubicBezTo>
                <a:cubicBezTo>
                  <a:pt x="0" y="196"/>
                  <a:pt x="0" y="196"/>
                  <a:pt x="0" y="196"/>
                </a:cubicBezTo>
                <a:cubicBezTo>
                  <a:pt x="0" y="189"/>
                  <a:pt x="5" y="184"/>
                  <a:pt x="12" y="184"/>
                </a:cubicBezTo>
                <a:cubicBezTo>
                  <a:pt x="19" y="184"/>
                  <a:pt x="24" y="189"/>
                  <a:pt x="24" y="196"/>
                </a:cubicBezTo>
                <a:cubicBezTo>
                  <a:pt x="24" y="215"/>
                  <a:pt x="24" y="215"/>
                  <a:pt x="24" y="215"/>
                </a:cubicBezTo>
                <a:cubicBezTo>
                  <a:pt x="64" y="176"/>
                  <a:pt x="64" y="176"/>
                  <a:pt x="64" y="176"/>
                </a:cubicBezTo>
                <a:cubicBezTo>
                  <a:pt x="66" y="173"/>
                  <a:pt x="69" y="172"/>
                  <a:pt x="72" y="172"/>
                </a:cubicBezTo>
                <a:cubicBezTo>
                  <a:pt x="79" y="172"/>
                  <a:pt x="84" y="177"/>
                  <a:pt x="84" y="184"/>
                </a:cubicBezTo>
                <a:cubicBezTo>
                  <a:pt x="84" y="187"/>
                  <a:pt x="83" y="190"/>
                  <a:pt x="80" y="192"/>
                </a:cubicBezTo>
                <a:lnTo>
                  <a:pt x="41"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9</a:t>
            </a:r>
          </a:p>
        </p:txBody>
      </p:sp>
    </p:spTree>
    <p:extLst>
      <p:ext uri="{BB962C8B-B14F-4D97-AF65-F5344CB8AC3E}">
        <p14:creationId xmlns:p14="http://schemas.microsoft.com/office/powerpoint/2010/main" val="30098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childTnLst>
                          </p:cTn>
                        </p:par>
                        <p:par>
                          <p:cTn id="11" fill="hold">
                            <p:stCondLst>
                              <p:cond delay="3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879A-E606-4DFC-607F-2EE679DFDA33}"/>
              </a:ext>
            </a:extLst>
          </p:cNvPr>
          <p:cNvSpPr>
            <a:spLocks noGrp="1"/>
          </p:cNvSpPr>
          <p:nvPr>
            <p:ph type="title"/>
          </p:nvPr>
        </p:nvSpPr>
        <p:spPr>
          <a:xfrm>
            <a:off x="536448" y="315147"/>
            <a:ext cx="10515600" cy="728026"/>
          </a:xfrm>
        </p:spPr>
        <p:txBody>
          <a:bodyPr/>
          <a:lstStyle/>
          <a:p>
            <a:r>
              <a:rPr lang="en-US" dirty="0"/>
              <a:t>Observations- Sustainability Reporting </a:t>
            </a:r>
          </a:p>
        </p:txBody>
      </p:sp>
      <p:sp>
        <p:nvSpPr>
          <p:cNvPr id="3" name="Content Placeholder 2">
            <a:extLst>
              <a:ext uri="{FF2B5EF4-FFF2-40B4-BE49-F238E27FC236}">
                <a16:creationId xmlns:a16="http://schemas.microsoft.com/office/drawing/2014/main" id="{0636A134-83B2-7D37-019D-1C50DFFAFEAB}"/>
              </a:ext>
            </a:extLst>
          </p:cNvPr>
          <p:cNvSpPr>
            <a:spLocks noGrp="1"/>
          </p:cNvSpPr>
          <p:nvPr>
            <p:ph idx="1"/>
          </p:nvPr>
        </p:nvSpPr>
        <p:spPr>
          <a:xfrm>
            <a:off x="536448" y="1188641"/>
            <a:ext cx="10782300" cy="1318993"/>
          </a:xfrm>
          <a:ln w="9525">
            <a:solidFill>
              <a:schemeClr val="tx1"/>
            </a:solidFill>
          </a:ln>
        </p:spPr>
        <p:txBody>
          <a:bodyPr anchor="ctr">
            <a:normAutofit/>
          </a:bodyPr>
          <a:lstStyle/>
          <a:p>
            <a:pPr marL="0" indent="0">
              <a:buNone/>
            </a:pPr>
            <a:r>
              <a:rPr lang="en-US" sz="1800" b="1" dirty="0">
                <a:solidFill>
                  <a:srgbClr val="000000"/>
                </a:solidFill>
              </a:rPr>
              <a:t>Report Submission Rates: </a:t>
            </a:r>
          </a:p>
          <a:p>
            <a:r>
              <a:rPr lang="en-US" sz="1800" dirty="0">
                <a:solidFill>
                  <a:srgbClr val="000000"/>
                </a:solidFill>
              </a:rPr>
              <a:t>Nearly, 70% of premier markets issuers published sustainability reports in 2025. </a:t>
            </a:r>
          </a:p>
          <a:p>
            <a:r>
              <a:rPr lang="en-US" sz="1800" dirty="0">
                <a:solidFill>
                  <a:srgbClr val="000000"/>
                </a:solidFill>
              </a:rPr>
              <a:t>Only 5% of main markets issuers published sustainability reports in 2025.</a:t>
            </a:r>
          </a:p>
        </p:txBody>
      </p:sp>
      <p:sp>
        <p:nvSpPr>
          <p:cNvPr id="4" name="Content Placeholder 2">
            <a:extLst>
              <a:ext uri="{FF2B5EF4-FFF2-40B4-BE49-F238E27FC236}">
                <a16:creationId xmlns:a16="http://schemas.microsoft.com/office/drawing/2014/main" id="{C8F739AD-1404-B820-93E6-272B8FCF25EA}"/>
              </a:ext>
            </a:extLst>
          </p:cNvPr>
          <p:cNvSpPr txBox="1">
            <a:spLocks/>
          </p:cNvSpPr>
          <p:nvPr/>
        </p:nvSpPr>
        <p:spPr>
          <a:xfrm>
            <a:off x="2194560" y="2862139"/>
            <a:ext cx="3971355" cy="2340823"/>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t>GRI is the most used reporting standards, followed by SASB.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Chart 5">
            <a:extLst>
              <a:ext uri="{FF2B5EF4-FFF2-40B4-BE49-F238E27FC236}">
                <a16:creationId xmlns:a16="http://schemas.microsoft.com/office/drawing/2014/main" id="{A695E3D9-5D4F-0C86-4189-DA9927906B1B}"/>
              </a:ext>
            </a:extLst>
          </p:cNvPr>
          <p:cNvGraphicFramePr/>
          <p:nvPr>
            <p:extLst>
              <p:ext uri="{D42A27DB-BD31-4B8C-83A1-F6EECF244321}">
                <p14:modId xmlns:p14="http://schemas.microsoft.com/office/powerpoint/2010/main" val="2647292314"/>
              </p:ext>
            </p:extLst>
          </p:nvPr>
        </p:nvGraphicFramePr>
        <p:xfrm>
          <a:off x="2521060" y="3481268"/>
          <a:ext cx="3139126" cy="1597197"/>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2">
            <a:extLst>
              <a:ext uri="{FF2B5EF4-FFF2-40B4-BE49-F238E27FC236}">
                <a16:creationId xmlns:a16="http://schemas.microsoft.com/office/drawing/2014/main" id="{DF07440E-8243-6562-995E-93B9F00EA1D9}"/>
              </a:ext>
            </a:extLst>
          </p:cNvPr>
          <p:cNvSpPr txBox="1">
            <a:spLocks/>
          </p:cNvSpPr>
          <p:nvPr/>
        </p:nvSpPr>
        <p:spPr>
          <a:xfrm>
            <a:off x="6596034" y="2862139"/>
            <a:ext cx="2983466" cy="2340823"/>
          </a:xfrm>
          <a:prstGeom prst="rect">
            <a:avLst/>
          </a:prstGeom>
          <a:ln w="12700">
            <a:solidFill>
              <a:schemeClr val="tx1"/>
            </a:solidFill>
          </a:ln>
        </p:spPr>
        <p:txBody>
          <a:bodyPr vert="horz" lIns="182880" tIns="91440" rIns="182880" bIns="1828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t>65% of reports are assured by third-parties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F1F3E07E-2EF5-CFFD-BCBF-72243E219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Прямоугольник 75">
            <a:extLst>
              <a:ext uri="{FF2B5EF4-FFF2-40B4-BE49-F238E27FC236}">
                <a16:creationId xmlns:a16="http://schemas.microsoft.com/office/drawing/2014/main" id="{F8BCDA42-A43A-FB37-9E28-652AD3840BE7}"/>
              </a:ext>
            </a:extLst>
          </p:cNvPr>
          <p:cNvSpPr/>
          <p:nvPr/>
        </p:nvSpPr>
        <p:spPr>
          <a:xfrm>
            <a:off x="7583873" y="3971981"/>
            <a:ext cx="1083101" cy="55399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2852"/>
                </a:solidFill>
                <a:effectLst/>
                <a:uLnTx/>
                <a:uFillTx/>
                <a:latin typeface="Roboto" panose="02000000000000000000" pitchFamily="2" charset="0"/>
                <a:ea typeface="Roboto" panose="02000000000000000000" pitchFamily="2" charset="0"/>
                <a:cs typeface="Open Sans Light" panose="020B0306030504020204" pitchFamily="34" charset="0"/>
              </a:rPr>
              <a:t>65%</a:t>
            </a:r>
            <a:endParaRPr kumimoji="0" lang="ru-RU" sz="3000" b="1" i="0" u="none" strike="noStrike" kern="1200" cap="none" spc="0" normalizeH="0" baseline="0" noProof="0" dirty="0">
              <a:ln>
                <a:noFill/>
              </a:ln>
              <a:solidFill>
                <a:srgbClr val="242852"/>
              </a:solidFill>
              <a:effectLst/>
              <a:uLnTx/>
              <a:uFillTx/>
              <a:latin typeface="Roboto" panose="02000000000000000000" pitchFamily="2" charset="0"/>
              <a:ea typeface="Roboto" panose="02000000000000000000" pitchFamily="2" charset="0"/>
              <a:cs typeface="Open Sans Light" panose="020B0306030504020204" pitchFamily="34" charset="0"/>
            </a:endParaRPr>
          </a:p>
        </p:txBody>
      </p:sp>
      <p:grpSp>
        <p:nvGrpSpPr>
          <p:cNvPr id="8" name="Группа 76">
            <a:extLst>
              <a:ext uri="{FF2B5EF4-FFF2-40B4-BE49-F238E27FC236}">
                <a16:creationId xmlns:a16="http://schemas.microsoft.com/office/drawing/2014/main" id="{A4113A66-56BD-B3E0-64D9-27C56DC8B29B}"/>
              </a:ext>
            </a:extLst>
          </p:cNvPr>
          <p:cNvGrpSpPr/>
          <p:nvPr/>
        </p:nvGrpSpPr>
        <p:grpSpPr>
          <a:xfrm>
            <a:off x="7317176" y="3492569"/>
            <a:ext cx="1579936" cy="1509199"/>
            <a:chOff x="3987708" y="6219825"/>
            <a:chExt cx="1987684" cy="1987474"/>
          </a:xfrm>
        </p:grpSpPr>
        <p:grpSp>
          <p:nvGrpSpPr>
            <p:cNvPr id="11" name="Группа 77">
              <a:extLst>
                <a:ext uri="{FF2B5EF4-FFF2-40B4-BE49-F238E27FC236}">
                  <a16:creationId xmlns:a16="http://schemas.microsoft.com/office/drawing/2014/main" id="{DAC2565E-F7AD-BB68-400B-385055E35369}"/>
                </a:ext>
              </a:extLst>
            </p:cNvPr>
            <p:cNvGrpSpPr/>
            <p:nvPr/>
          </p:nvGrpSpPr>
          <p:grpSpPr>
            <a:xfrm>
              <a:off x="4062995" y="6295006"/>
              <a:ext cx="1837111" cy="1837112"/>
              <a:chOff x="4527550" y="4927600"/>
              <a:chExt cx="2260600" cy="2260601"/>
            </a:xfrm>
          </p:grpSpPr>
          <p:sp>
            <p:nvSpPr>
              <p:cNvPr id="16" name="AutoShape 7">
                <a:extLst>
                  <a:ext uri="{FF2B5EF4-FFF2-40B4-BE49-F238E27FC236}">
                    <a16:creationId xmlns:a16="http://schemas.microsoft.com/office/drawing/2014/main" id="{BDAC2953-B8C3-7822-6B89-452ECBF7C7B3}"/>
                  </a:ext>
                </a:extLst>
              </p:cNvPr>
              <p:cNvSpPr>
                <a:spLocks noChangeAspect="1" noChangeArrowheads="1" noTextEdit="1"/>
              </p:cNvSpPr>
              <p:nvPr/>
            </p:nvSpPr>
            <p:spPr bwMode="auto">
              <a:xfrm>
                <a:off x="4527550" y="4927600"/>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9">
                <a:extLst>
                  <a:ext uri="{FF2B5EF4-FFF2-40B4-BE49-F238E27FC236}">
                    <a16:creationId xmlns:a16="http://schemas.microsoft.com/office/drawing/2014/main" id="{1EC88D26-2916-90F3-FF54-F319BBDC8D78}"/>
                  </a:ext>
                </a:extLst>
              </p:cNvPr>
              <p:cNvSpPr>
                <a:spLocks/>
              </p:cNvSpPr>
              <p:nvPr/>
            </p:nvSpPr>
            <p:spPr bwMode="auto">
              <a:xfrm>
                <a:off x="4595813" y="5133975"/>
                <a:ext cx="555625" cy="623888"/>
              </a:xfrm>
              <a:custGeom>
                <a:avLst/>
                <a:gdLst>
                  <a:gd name="T0" fmla="*/ 57 w 4198"/>
                  <a:gd name="T1" fmla="*/ 3901 h 4707"/>
                  <a:gd name="T2" fmla="*/ 181 w 4198"/>
                  <a:gd name="T3" fmla="*/ 3598 h 4707"/>
                  <a:gd name="T4" fmla="*/ 317 w 4198"/>
                  <a:gd name="T5" fmla="*/ 3301 h 4707"/>
                  <a:gd name="T6" fmla="*/ 463 w 4198"/>
                  <a:gd name="T7" fmla="*/ 3010 h 4707"/>
                  <a:gd name="T8" fmla="*/ 619 w 4198"/>
                  <a:gd name="T9" fmla="*/ 2725 h 4707"/>
                  <a:gd name="T10" fmla="*/ 787 w 4198"/>
                  <a:gd name="T11" fmla="*/ 2447 h 4707"/>
                  <a:gd name="T12" fmla="*/ 963 w 4198"/>
                  <a:gd name="T13" fmla="*/ 2176 h 4707"/>
                  <a:gd name="T14" fmla="*/ 1151 w 4198"/>
                  <a:gd name="T15" fmla="*/ 1912 h 4707"/>
                  <a:gd name="T16" fmla="*/ 1348 w 4198"/>
                  <a:gd name="T17" fmla="*/ 1656 h 4707"/>
                  <a:gd name="T18" fmla="*/ 1553 w 4198"/>
                  <a:gd name="T19" fmla="*/ 1408 h 4707"/>
                  <a:gd name="T20" fmla="*/ 1768 w 4198"/>
                  <a:gd name="T21" fmla="*/ 1167 h 4707"/>
                  <a:gd name="T22" fmla="*/ 1992 w 4198"/>
                  <a:gd name="T23" fmla="*/ 935 h 4707"/>
                  <a:gd name="T24" fmla="*/ 2224 w 4198"/>
                  <a:gd name="T25" fmla="*/ 711 h 4707"/>
                  <a:gd name="T26" fmla="*/ 2465 w 4198"/>
                  <a:gd name="T27" fmla="*/ 497 h 4707"/>
                  <a:gd name="T28" fmla="*/ 2713 w 4198"/>
                  <a:gd name="T29" fmla="*/ 290 h 4707"/>
                  <a:gd name="T30" fmla="*/ 2970 w 4198"/>
                  <a:gd name="T31" fmla="*/ 95 h 4707"/>
                  <a:gd name="T32" fmla="*/ 3167 w 4198"/>
                  <a:gd name="T33" fmla="*/ 99 h 4707"/>
                  <a:gd name="T34" fmla="*/ 3304 w 4198"/>
                  <a:gd name="T35" fmla="*/ 297 h 4707"/>
                  <a:gd name="T36" fmla="*/ 3441 w 4198"/>
                  <a:gd name="T37" fmla="*/ 494 h 4707"/>
                  <a:gd name="T38" fmla="*/ 3579 w 4198"/>
                  <a:gd name="T39" fmla="*/ 691 h 4707"/>
                  <a:gd name="T40" fmla="*/ 3717 w 4198"/>
                  <a:gd name="T41" fmla="*/ 889 h 4707"/>
                  <a:gd name="T42" fmla="*/ 3856 w 4198"/>
                  <a:gd name="T43" fmla="*/ 1087 h 4707"/>
                  <a:gd name="T44" fmla="*/ 3994 w 4198"/>
                  <a:gd name="T45" fmla="*/ 1286 h 4707"/>
                  <a:gd name="T46" fmla="*/ 4131 w 4198"/>
                  <a:gd name="T47" fmla="*/ 1485 h 4707"/>
                  <a:gd name="T48" fmla="*/ 4098 w 4198"/>
                  <a:gd name="T49" fmla="*/ 1658 h 4707"/>
                  <a:gd name="T50" fmla="*/ 3901 w 4198"/>
                  <a:gd name="T51" fmla="*/ 1809 h 4707"/>
                  <a:gd name="T52" fmla="*/ 3710 w 4198"/>
                  <a:gd name="T53" fmla="*/ 1967 h 4707"/>
                  <a:gd name="T54" fmla="*/ 3525 w 4198"/>
                  <a:gd name="T55" fmla="*/ 2133 h 4707"/>
                  <a:gd name="T56" fmla="*/ 3347 w 4198"/>
                  <a:gd name="T57" fmla="*/ 2306 h 4707"/>
                  <a:gd name="T58" fmla="*/ 3175 w 4198"/>
                  <a:gd name="T59" fmla="*/ 2484 h 4707"/>
                  <a:gd name="T60" fmla="*/ 3009 w 4198"/>
                  <a:gd name="T61" fmla="*/ 2670 h 4707"/>
                  <a:gd name="T62" fmla="*/ 2851 w 4198"/>
                  <a:gd name="T63" fmla="*/ 2862 h 4707"/>
                  <a:gd name="T64" fmla="*/ 2700 w 4198"/>
                  <a:gd name="T65" fmla="*/ 3059 h 4707"/>
                  <a:gd name="T66" fmla="*/ 2555 w 4198"/>
                  <a:gd name="T67" fmla="*/ 3262 h 4707"/>
                  <a:gd name="T68" fmla="*/ 2420 w 4198"/>
                  <a:gd name="T69" fmla="*/ 3470 h 4707"/>
                  <a:gd name="T70" fmla="*/ 2291 w 4198"/>
                  <a:gd name="T71" fmla="*/ 3684 h 4707"/>
                  <a:gd name="T72" fmla="*/ 2171 w 4198"/>
                  <a:gd name="T73" fmla="*/ 3903 h 4707"/>
                  <a:gd name="T74" fmla="*/ 2058 w 4198"/>
                  <a:gd name="T75" fmla="*/ 4127 h 4707"/>
                  <a:gd name="T76" fmla="*/ 1954 w 4198"/>
                  <a:gd name="T77" fmla="*/ 4356 h 4707"/>
                  <a:gd name="T78" fmla="*/ 1858 w 4198"/>
                  <a:gd name="T79" fmla="*/ 4590 h 4707"/>
                  <a:gd name="T80" fmla="*/ 1699 w 4198"/>
                  <a:gd name="T81" fmla="*/ 4667 h 4707"/>
                  <a:gd name="T82" fmla="*/ 1470 w 4198"/>
                  <a:gd name="T83" fmla="*/ 4586 h 4707"/>
                  <a:gd name="T84" fmla="*/ 1244 w 4198"/>
                  <a:gd name="T85" fmla="*/ 4503 h 4707"/>
                  <a:gd name="T86" fmla="*/ 1018 w 4198"/>
                  <a:gd name="T87" fmla="*/ 4421 h 4707"/>
                  <a:gd name="T88" fmla="*/ 791 w 4198"/>
                  <a:gd name="T89" fmla="*/ 4340 h 4707"/>
                  <a:gd name="T90" fmla="*/ 566 w 4198"/>
                  <a:gd name="T91" fmla="*/ 4258 h 4707"/>
                  <a:gd name="T92" fmla="*/ 339 w 4198"/>
                  <a:gd name="T93" fmla="*/ 4177 h 4707"/>
                  <a:gd name="T94" fmla="*/ 113 w 4198"/>
                  <a:gd name="T95" fmla="*/ 4095 h 4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8" h="4707">
                    <a:moveTo>
                      <a:pt x="0" y="4055"/>
                    </a:moveTo>
                    <a:lnTo>
                      <a:pt x="57" y="3901"/>
                    </a:lnTo>
                    <a:lnTo>
                      <a:pt x="118" y="3749"/>
                    </a:lnTo>
                    <a:lnTo>
                      <a:pt x="181" y="3598"/>
                    </a:lnTo>
                    <a:lnTo>
                      <a:pt x="247" y="3449"/>
                    </a:lnTo>
                    <a:lnTo>
                      <a:pt x="317" y="3301"/>
                    </a:lnTo>
                    <a:lnTo>
                      <a:pt x="388" y="3154"/>
                    </a:lnTo>
                    <a:lnTo>
                      <a:pt x="463" y="3010"/>
                    </a:lnTo>
                    <a:lnTo>
                      <a:pt x="540" y="2866"/>
                    </a:lnTo>
                    <a:lnTo>
                      <a:pt x="619" y="2725"/>
                    </a:lnTo>
                    <a:lnTo>
                      <a:pt x="701" y="2585"/>
                    </a:lnTo>
                    <a:lnTo>
                      <a:pt x="787" y="2447"/>
                    </a:lnTo>
                    <a:lnTo>
                      <a:pt x="873" y="2310"/>
                    </a:lnTo>
                    <a:lnTo>
                      <a:pt x="963" y="2176"/>
                    </a:lnTo>
                    <a:lnTo>
                      <a:pt x="1056" y="2043"/>
                    </a:lnTo>
                    <a:lnTo>
                      <a:pt x="1151" y="1912"/>
                    </a:lnTo>
                    <a:lnTo>
                      <a:pt x="1248" y="1783"/>
                    </a:lnTo>
                    <a:lnTo>
                      <a:pt x="1348" y="1656"/>
                    </a:lnTo>
                    <a:lnTo>
                      <a:pt x="1449" y="1531"/>
                    </a:lnTo>
                    <a:lnTo>
                      <a:pt x="1553" y="1408"/>
                    </a:lnTo>
                    <a:lnTo>
                      <a:pt x="1659" y="1286"/>
                    </a:lnTo>
                    <a:lnTo>
                      <a:pt x="1768" y="1167"/>
                    </a:lnTo>
                    <a:lnTo>
                      <a:pt x="1878" y="1050"/>
                    </a:lnTo>
                    <a:lnTo>
                      <a:pt x="1992" y="935"/>
                    </a:lnTo>
                    <a:lnTo>
                      <a:pt x="2107" y="822"/>
                    </a:lnTo>
                    <a:lnTo>
                      <a:pt x="2224" y="711"/>
                    </a:lnTo>
                    <a:lnTo>
                      <a:pt x="2343" y="603"/>
                    </a:lnTo>
                    <a:lnTo>
                      <a:pt x="2465" y="497"/>
                    </a:lnTo>
                    <a:lnTo>
                      <a:pt x="2589" y="393"/>
                    </a:lnTo>
                    <a:lnTo>
                      <a:pt x="2713" y="290"/>
                    </a:lnTo>
                    <a:lnTo>
                      <a:pt x="2841" y="191"/>
                    </a:lnTo>
                    <a:lnTo>
                      <a:pt x="2970" y="95"/>
                    </a:lnTo>
                    <a:lnTo>
                      <a:pt x="3101" y="0"/>
                    </a:lnTo>
                    <a:lnTo>
                      <a:pt x="3167" y="99"/>
                    </a:lnTo>
                    <a:lnTo>
                      <a:pt x="3236" y="197"/>
                    </a:lnTo>
                    <a:lnTo>
                      <a:pt x="3304" y="297"/>
                    </a:lnTo>
                    <a:lnTo>
                      <a:pt x="3372" y="395"/>
                    </a:lnTo>
                    <a:lnTo>
                      <a:pt x="3441" y="494"/>
                    </a:lnTo>
                    <a:lnTo>
                      <a:pt x="3510" y="593"/>
                    </a:lnTo>
                    <a:lnTo>
                      <a:pt x="3579" y="691"/>
                    </a:lnTo>
                    <a:lnTo>
                      <a:pt x="3648" y="790"/>
                    </a:lnTo>
                    <a:lnTo>
                      <a:pt x="3717" y="889"/>
                    </a:lnTo>
                    <a:lnTo>
                      <a:pt x="3787" y="988"/>
                    </a:lnTo>
                    <a:lnTo>
                      <a:pt x="3856" y="1087"/>
                    </a:lnTo>
                    <a:lnTo>
                      <a:pt x="3925" y="1187"/>
                    </a:lnTo>
                    <a:lnTo>
                      <a:pt x="3994" y="1286"/>
                    </a:lnTo>
                    <a:lnTo>
                      <a:pt x="4062" y="1385"/>
                    </a:lnTo>
                    <a:lnTo>
                      <a:pt x="4131" y="1485"/>
                    </a:lnTo>
                    <a:lnTo>
                      <a:pt x="4198" y="1585"/>
                    </a:lnTo>
                    <a:lnTo>
                      <a:pt x="4098" y="1658"/>
                    </a:lnTo>
                    <a:lnTo>
                      <a:pt x="3998" y="1732"/>
                    </a:lnTo>
                    <a:lnTo>
                      <a:pt x="3901" y="1809"/>
                    </a:lnTo>
                    <a:lnTo>
                      <a:pt x="3805" y="1887"/>
                    </a:lnTo>
                    <a:lnTo>
                      <a:pt x="3710" y="1967"/>
                    </a:lnTo>
                    <a:lnTo>
                      <a:pt x="3617" y="2050"/>
                    </a:lnTo>
                    <a:lnTo>
                      <a:pt x="3525" y="2133"/>
                    </a:lnTo>
                    <a:lnTo>
                      <a:pt x="3434" y="2218"/>
                    </a:lnTo>
                    <a:lnTo>
                      <a:pt x="3347" y="2306"/>
                    </a:lnTo>
                    <a:lnTo>
                      <a:pt x="3259" y="2395"/>
                    </a:lnTo>
                    <a:lnTo>
                      <a:pt x="3175" y="2484"/>
                    </a:lnTo>
                    <a:lnTo>
                      <a:pt x="3091" y="2576"/>
                    </a:lnTo>
                    <a:lnTo>
                      <a:pt x="3009" y="2670"/>
                    </a:lnTo>
                    <a:lnTo>
                      <a:pt x="2929" y="2765"/>
                    </a:lnTo>
                    <a:lnTo>
                      <a:pt x="2851" y="2862"/>
                    </a:lnTo>
                    <a:lnTo>
                      <a:pt x="2774" y="2959"/>
                    </a:lnTo>
                    <a:lnTo>
                      <a:pt x="2700" y="3059"/>
                    </a:lnTo>
                    <a:lnTo>
                      <a:pt x="2627" y="3160"/>
                    </a:lnTo>
                    <a:lnTo>
                      <a:pt x="2555" y="3262"/>
                    </a:lnTo>
                    <a:lnTo>
                      <a:pt x="2487" y="3366"/>
                    </a:lnTo>
                    <a:lnTo>
                      <a:pt x="2420" y="3470"/>
                    </a:lnTo>
                    <a:lnTo>
                      <a:pt x="2355" y="3577"/>
                    </a:lnTo>
                    <a:lnTo>
                      <a:pt x="2291" y="3684"/>
                    </a:lnTo>
                    <a:lnTo>
                      <a:pt x="2230" y="3793"/>
                    </a:lnTo>
                    <a:lnTo>
                      <a:pt x="2171" y="3903"/>
                    </a:lnTo>
                    <a:lnTo>
                      <a:pt x="2113" y="4015"/>
                    </a:lnTo>
                    <a:lnTo>
                      <a:pt x="2058" y="4127"/>
                    </a:lnTo>
                    <a:lnTo>
                      <a:pt x="2004" y="4242"/>
                    </a:lnTo>
                    <a:lnTo>
                      <a:pt x="1954" y="4356"/>
                    </a:lnTo>
                    <a:lnTo>
                      <a:pt x="1905" y="4472"/>
                    </a:lnTo>
                    <a:lnTo>
                      <a:pt x="1858" y="4590"/>
                    </a:lnTo>
                    <a:lnTo>
                      <a:pt x="1814" y="4707"/>
                    </a:lnTo>
                    <a:lnTo>
                      <a:pt x="1699" y="4667"/>
                    </a:lnTo>
                    <a:lnTo>
                      <a:pt x="1585" y="4626"/>
                    </a:lnTo>
                    <a:lnTo>
                      <a:pt x="1470" y="4586"/>
                    </a:lnTo>
                    <a:lnTo>
                      <a:pt x="1357" y="4544"/>
                    </a:lnTo>
                    <a:lnTo>
                      <a:pt x="1244" y="4503"/>
                    </a:lnTo>
                    <a:lnTo>
                      <a:pt x="1131" y="4463"/>
                    </a:lnTo>
                    <a:lnTo>
                      <a:pt x="1018" y="4421"/>
                    </a:lnTo>
                    <a:lnTo>
                      <a:pt x="904" y="4381"/>
                    </a:lnTo>
                    <a:lnTo>
                      <a:pt x="791" y="4340"/>
                    </a:lnTo>
                    <a:lnTo>
                      <a:pt x="678" y="4298"/>
                    </a:lnTo>
                    <a:lnTo>
                      <a:pt x="566" y="4258"/>
                    </a:lnTo>
                    <a:lnTo>
                      <a:pt x="453" y="4217"/>
                    </a:lnTo>
                    <a:lnTo>
                      <a:pt x="339" y="4177"/>
                    </a:lnTo>
                    <a:lnTo>
                      <a:pt x="226" y="4136"/>
                    </a:lnTo>
                    <a:lnTo>
                      <a:pt x="113" y="4095"/>
                    </a:lnTo>
                    <a:lnTo>
                      <a:pt x="0" y="4055"/>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0">
                <a:extLst>
                  <a:ext uri="{FF2B5EF4-FFF2-40B4-BE49-F238E27FC236}">
                    <a16:creationId xmlns:a16="http://schemas.microsoft.com/office/drawing/2014/main" id="{7254EE92-9E6A-974E-60D8-CDAAF3FCA0F3}"/>
                  </a:ext>
                </a:extLst>
              </p:cNvPr>
              <p:cNvSpPr>
                <a:spLocks/>
              </p:cNvSpPr>
              <p:nvPr/>
            </p:nvSpPr>
            <p:spPr bwMode="auto">
              <a:xfrm>
                <a:off x="4527550" y="5703888"/>
                <a:ext cx="298450" cy="671513"/>
              </a:xfrm>
              <a:custGeom>
                <a:avLst/>
                <a:gdLst>
                  <a:gd name="T0" fmla="*/ 301 w 2251"/>
                  <a:gd name="T1" fmla="*/ 4928 h 5071"/>
                  <a:gd name="T2" fmla="*/ 246 w 2251"/>
                  <a:gd name="T3" fmla="*/ 4711 h 5071"/>
                  <a:gd name="T4" fmla="*/ 194 w 2251"/>
                  <a:gd name="T5" fmla="*/ 4492 h 5071"/>
                  <a:gd name="T6" fmla="*/ 150 w 2251"/>
                  <a:gd name="T7" fmla="*/ 4271 h 5071"/>
                  <a:gd name="T8" fmla="*/ 111 w 2251"/>
                  <a:gd name="T9" fmla="*/ 4047 h 5071"/>
                  <a:gd name="T10" fmla="*/ 77 w 2251"/>
                  <a:gd name="T11" fmla="*/ 3823 h 5071"/>
                  <a:gd name="T12" fmla="*/ 49 w 2251"/>
                  <a:gd name="T13" fmla="*/ 3596 h 5071"/>
                  <a:gd name="T14" fmla="*/ 28 w 2251"/>
                  <a:gd name="T15" fmla="*/ 3367 h 5071"/>
                  <a:gd name="T16" fmla="*/ 13 w 2251"/>
                  <a:gd name="T17" fmla="*/ 3136 h 5071"/>
                  <a:gd name="T18" fmla="*/ 3 w 2251"/>
                  <a:gd name="T19" fmla="*/ 2904 h 5071"/>
                  <a:gd name="T20" fmla="*/ 0 w 2251"/>
                  <a:gd name="T21" fmla="*/ 2672 h 5071"/>
                  <a:gd name="T22" fmla="*/ 4 w 2251"/>
                  <a:gd name="T23" fmla="*/ 2410 h 5071"/>
                  <a:gd name="T24" fmla="*/ 16 w 2251"/>
                  <a:gd name="T25" fmla="*/ 2150 h 5071"/>
                  <a:gd name="T26" fmla="*/ 35 w 2251"/>
                  <a:gd name="T27" fmla="*/ 1893 h 5071"/>
                  <a:gd name="T28" fmla="*/ 62 w 2251"/>
                  <a:gd name="T29" fmla="*/ 1638 h 5071"/>
                  <a:gd name="T30" fmla="*/ 96 w 2251"/>
                  <a:gd name="T31" fmla="*/ 1385 h 5071"/>
                  <a:gd name="T32" fmla="*/ 138 w 2251"/>
                  <a:gd name="T33" fmla="*/ 1134 h 5071"/>
                  <a:gd name="T34" fmla="*/ 187 w 2251"/>
                  <a:gd name="T35" fmla="*/ 887 h 5071"/>
                  <a:gd name="T36" fmla="*/ 244 w 2251"/>
                  <a:gd name="T37" fmla="*/ 641 h 5071"/>
                  <a:gd name="T38" fmla="*/ 307 w 2251"/>
                  <a:gd name="T39" fmla="*/ 398 h 5071"/>
                  <a:gd name="T40" fmla="*/ 376 w 2251"/>
                  <a:gd name="T41" fmla="*/ 159 h 5071"/>
                  <a:gd name="T42" fmla="*/ 539 w 2251"/>
                  <a:gd name="T43" fmla="*/ 41 h 5071"/>
                  <a:gd name="T44" fmla="*/ 879 w 2251"/>
                  <a:gd name="T45" fmla="*/ 157 h 5071"/>
                  <a:gd name="T46" fmla="*/ 1222 w 2251"/>
                  <a:gd name="T47" fmla="*/ 272 h 5071"/>
                  <a:gd name="T48" fmla="*/ 1566 w 2251"/>
                  <a:gd name="T49" fmla="*/ 387 h 5071"/>
                  <a:gd name="T50" fmla="*/ 1909 w 2251"/>
                  <a:gd name="T51" fmla="*/ 503 h 5071"/>
                  <a:gd name="T52" fmla="*/ 2251 w 2251"/>
                  <a:gd name="T53" fmla="*/ 622 h 5071"/>
                  <a:gd name="T54" fmla="*/ 2195 w 2251"/>
                  <a:gd name="T55" fmla="*/ 804 h 5071"/>
                  <a:gd name="T56" fmla="*/ 2143 w 2251"/>
                  <a:gd name="T57" fmla="*/ 989 h 5071"/>
                  <a:gd name="T58" fmla="*/ 2098 w 2251"/>
                  <a:gd name="T59" fmla="*/ 1176 h 5071"/>
                  <a:gd name="T60" fmla="*/ 2057 w 2251"/>
                  <a:gd name="T61" fmla="*/ 1365 h 5071"/>
                  <a:gd name="T62" fmla="*/ 2021 w 2251"/>
                  <a:gd name="T63" fmla="*/ 1556 h 5071"/>
                  <a:gd name="T64" fmla="*/ 1991 w 2251"/>
                  <a:gd name="T65" fmla="*/ 1749 h 5071"/>
                  <a:gd name="T66" fmla="*/ 1967 w 2251"/>
                  <a:gd name="T67" fmla="*/ 1943 h 5071"/>
                  <a:gd name="T68" fmla="*/ 1948 w 2251"/>
                  <a:gd name="T69" fmla="*/ 2140 h 5071"/>
                  <a:gd name="T70" fmla="*/ 1935 w 2251"/>
                  <a:gd name="T71" fmla="*/ 2338 h 5071"/>
                  <a:gd name="T72" fmla="*/ 1929 w 2251"/>
                  <a:gd name="T73" fmla="*/ 2537 h 5071"/>
                  <a:gd name="T74" fmla="*/ 1928 w 2251"/>
                  <a:gd name="T75" fmla="*/ 2731 h 5071"/>
                  <a:gd name="T76" fmla="*/ 1932 w 2251"/>
                  <a:gd name="T77" fmla="*/ 2910 h 5071"/>
                  <a:gd name="T78" fmla="*/ 1941 w 2251"/>
                  <a:gd name="T79" fmla="*/ 3088 h 5071"/>
                  <a:gd name="T80" fmla="*/ 1953 w 2251"/>
                  <a:gd name="T81" fmla="*/ 3265 h 5071"/>
                  <a:gd name="T82" fmla="*/ 1972 w 2251"/>
                  <a:gd name="T83" fmla="*/ 3441 h 5071"/>
                  <a:gd name="T84" fmla="*/ 1994 w 2251"/>
                  <a:gd name="T85" fmla="*/ 3615 h 5071"/>
                  <a:gd name="T86" fmla="*/ 2053 w 2251"/>
                  <a:gd name="T87" fmla="*/ 3958 h 5071"/>
                  <a:gd name="T88" fmla="*/ 2129 w 2251"/>
                  <a:gd name="T89" fmla="*/ 4295 h 5071"/>
                  <a:gd name="T90" fmla="*/ 2072 w 2251"/>
                  <a:gd name="T91" fmla="*/ 4553 h 5071"/>
                  <a:gd name="T92" fmla="*/ 1725 w 2251"/>
                  <a:gd name="T93" fmla="*/ 4657 h 5071"/>
                  <a:gd name="T94" fmla="*/ 1380 w 2251"/>
                  <a:gd name="T95" fmla="*/ 4760 h 5071"/>
                  <a:gd name="T96" fmla="*/ 1036 w 2251"/>
                  <a:gd name="T97" fmla="*/ 4861 h 5071"/>
                  <a:gd name="T98" fmla="*/ 690 w 2251"/>
                  <a:gd name="T99" fmla="*/ 4965 h 5071"/>
                  <a:gd name="T100" fmla="*/ 342 w 2251"/>
                  <a:gd name="T101" fmla="*/ 5071 h 5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1" h="5071">
                    <a:moveTo>
                      <a:pt x="342" y="5071"/>
                    </a:moveTo>
                    <a:lnTo>
                      <a:pt x="321" y="4999"/>
                    </a:lnTo>
                    <a:lnTo>
                      <a:pt x="301" y="4928"/>
                    </a:lnTo>
                    <a:lnTo>
                      <a:pt x="282" y="4856"/>
                    </a:lnTo>
                    <a:lnTo>
                      <a:pt x="264" y="4783"/>
                    </a:lnTo>
                    <a:lnTo>
                      <a:pt x="246" y="4711"/>
                    </a:lnTo>
                    <a:lnTo>
                      <a:pt x="227" y="4638"/>
                    </a:lnTo>
                    <a:lnTo>
                      <a:pt x="211" y="4565"/>
                    </a:lnTo>
                    <a:lnTo>
                      <a:pt x="194" y="4492"/>
                    </a:lnTo>
                    <a:lnTo>
                      <a:pt x="179" y="4418"/>
                    </a:lnTo>
                    <a:lnTo>
                      <a:pt x="164" y="4344"/>
                    </a:lnTo>
                    <a:lnTo>
                      <a:pt x="150" y="4271"/>
                    </a:lnTo>
                    <a:lnTo>
                      <a:pt x="136" y="4197"/>
                    </a:lnTo>
                    <a:lnTo>
                      <a:pt x="123" y="4122"/>
                    </a:lnTo>
                    <a:lnTo>
                      <a:pt x="111" y="4047"/>
                    </a:lnTo>
                    <a:lnTo>
                      <a:pt x="98" y="3973"/>
                    </a:lnTo>
                    <a:lnTo>
                      <a:pt x="88" y="3898"/>
                    </a:lnTo>
                    <a:lnTo>
                      <a:pt x="77" y="3823"/>
                    </a:lnTo>
                    <a:lnTo>
                      <a:pt x="67" y="3747"/>
                    </a:lnTo>
                    <a:lnTo>
                      <a:pt x="58" y="3671"/>
                    </a:lnTo>
                    <a:lnTo>
                      <a:pt x="49" y="3596"/>
                    </a:lnTo>
                    <a:lnTo>
                      <a:pt x="42" y="3520"/>
                    </a:lnTo>
                    <a:lnTo>
                      <a:pt x="34" y="3444"/>
                    </a:lnTo>
                    <a:lnTo>
                      <a:pt x="28" y="3367"/>
                    </a:lnTo>
                    <a:lnTo>
                      <a:pt x="22" y="3290"/>
                    </a:lnTo>
                    <a:lnTo>
                      <a:pt x="17" y="3214"/>
                    </a:lnTo>
                    <a:lnTo>
                      <a:pt x="13" y="3136"/>
                    </a:lnTo>
                    <a:lnTo>
                      <a:pt x="9" y="3059"/>
                    </a:lnTo>
                    <a:lnTo>
                      <a:pt x="5" y="2982"/>
                    </a:lnTo>
                    <a:lnTo>
                      <a:pt x="3" y="2904"/>
                    </a:lnTo>
                    <a:lnTo>
                      <a:pt x="1" y="2826"/>
                    </a:lnTo>
                    <a:lnTo>
                      <a:pt x="0" y="2750"/>
                    </a:lnTo>
                    <a:lnTo>
                      <a:pt x="0" y="2672"/>
                    </a:lnTo>
                    <a:lnTo>
                      <a:pt x="0" y="2584"/>
                    </a:lnTo>
                    <a:lnTo>
                      <a:pt x="2" y="2496"/>
                    </a:lnTo>
                    <a:lnTo>
                      <a:pt x="4" y="2410"/>
                    </a:lnTo>
                    <a:lnTo>
                      <a:pt x="7" y="2323"/>
                    </a:lnTo>
                    <a:lnTo>
                      <a:pt x="11" y="2237"/>
                    </a:lnTo>
                    <a:lnTo>
                      <a:pt x="16" y="2150"/>
                    </a:lnTo>
                    <a:lnTo>
                      <a:pt x="21" y="2065"/>
                    </a:lnTo>
                    <a:lnTo>
                      <a:pt x="28" y="1978"/>
                    </a:lnTo>
                    <a:lnTo>
                      <a:pt x="35" y="1893"/>
                    </a:lnTo>
                    <a:lnTo>
                      <a:pt x="43" y="1807"/>
                    </a:lnTo>
                    <a:lnTo>
                      <a:pt x="52" y="1723"/>
                    </a:lnTo>
                    <a:lnTo>
                      <a:pt x="62" y="1638"/>
                    </a:lnTo>
                    <a:lnTo>
                      <a:pt x="73" y="1553"/>
                    </a:lnTo>
                    <a:lnTo>
                      <a:pt x="84" y="1469"/>
                    </a:lnTo>
                    <a:lnTo>
                      <a:pt x="96" y="1385"/>
                    </a:lnTo>
                    <a:lnTo>
                      <a:pt x="110" y="1301"/>
                    </a:lnTo>
                    <a:lnTo>
                      <a:pt x="124" y="1218"/>
                    </a:lnTo>
                    <a:lnTo>
                      <a:pt x="138" y="1134"/>
                    </a:lnTo>
                    <a:lnTo>
                      <a:pt x="154" y="1051"/>
                    </a:lnTo>
                    <a:lnTo>
                      <a:pt x="170" y="969"/>
                    </a:lnTo>
                    <a:lnTo>
                      <a:pt x="187" y="887"/>
                    </a:lnTo>
                    <a:lnTo>
                      <a:pt x="205" y="804"/>
                    </a:lnTo>
                    <a:lnTo>
                      <a:pt x="223" y="722"/>
                    </a:lnTo>
                    <a:lnTo>
                      <a:pt x="244" y="641"/>
                    </a:lnTo>
                    <a:lnTo>
                      <a:pt x="264" y="560"/>
                    </a:lnTo>
                    <a:lnTo>
                      <a:pt x="284" y="480"/>
                    </a:lnTo>
                    <a:lnTo>
                      <a:pt x="307" y="398"/>
                    </a:lnTo>
                    <a:lnTo>
                      <a:pt x="329" y="318"/>
                    </a:lnTo>
                    <a:lnTo>
                      <a:pt x="351" y="238"/>
                    </a:lnTo>
                    <a:lnTo>
                      <a:pt x="376" y="159"/>
                    </a:lnTo>
                    <a:lnTo>
                      <a:pt x="401" y="79"/>
                    </a:lnTo>
                    <a:lnTo>
                      <a:pt x="426" y="0"/>
                    </a:lnTo>
                    <a:lnTo>
                      <a:pt x="539" y="41"/>
                    </a:lnTo>
                    <a:lnTo>
                      <a:pt x="653" y="79"/>
                    </a:lnTo>
                    <a:lnTo>
                      <a:pt x="766" y="119"/>
                    </a:lnTo>
                    <a:lnTo>
                      <a:pt x="879" y="157"/>
                    </a:lnTo>
                    <a:lnTo>
                      <a:pt x="993" y="195"/>
                    </a:lnTo>
                    <a:lnTo>
                      <a:pt x="1108" y="234"/>
                    </a:lnTo>
                    <a:lnTo>
                      <a:pt x="1222" y="272"/>
                    </a:lnTo>
                    <a:lnTo>
                      <a:pt x="1336" y="310"/>
                    </a:lnTo>
                    <a:lnTo>
                      <a:pt x="1450" y="348"/>
                    </a:lnTo>
                    <a:lnTo>
                      <a:pt x="1566" y="387"/>
                    </a:lnTo>
                    <a:lnTo>
                      <a:pt x="1680" y="425"/>
                    </a:lnTo>
                    <a:lnTo>
                      <a:pt x="1794" y="464"/>
                    </a:lnTo>
                    <a:lnTo>
                      <a:pt x="1909" y="503"/>
                    </a:lnTo>
                    <a:lnTo>
                      <a:pt x="2023" y="542"/>
                    </a:lnTo>
                    <a:lnTo>
                      <a:pt x="2137" y="581"/>
                    </a:lnTo>
                    <a:lnTo>
                      <a:pt x="2251" y="622"/>
                    </a:lnTo>
                    <a:lnTo>
                      <a:pt x="2232" y="683"/>
                    </a:lnTo>
                    <a:lnTo>
                      <a:pt x="2213" y="743"/>
                    </a:lnTo>
                    <a:lnTo>
                      <a:pt x="2195" y="804"/>
                    </a:lnTo>
                    <a:lnTo>
                      <a:pt x="2177" y="865"/>
                    </a:lnTo>
                    <a:lnTo>
                      <a:pt x="2159" y="927"/>
                    </a:lnTo>
                    <a:lnTo>
                      <a:pt x="2143" y="989"/>
                    </a:lnTo>
                    <a:lnTo>
                      <a:pt x="2127" y="1051"/>
                    </a:lnTo>
                    <a:lnTo>
                      <a:pt x="2113" y="1113"/>
                    </a:lnTo>
                    <a:lnTo>
                      <a:pt x="2098" y="1176"/>
                    </a:lnTo>
                    <a:lnTo>
                      <a:pt x="2083" y="1239"/>
                    </a:lnTo>
                    <a:lnTo>
                      <a:pt x="2070" y="1302"/>
                    </a:lnTo>
                    <a:lnTo>
                      <a:pt x="2057" y="1365"/>
                    </a:lnTo>
                    <a:lnTo>
                      <a:pt x="2044" y="1428"/>
                    </a:lnTo>
                    <a:lnTo>
                      <a:pt x="2032" y="1492"/>
                    </a:lnTo>
                    <a:lnTo>
                      <a:pt x="2021" y="1556"/>
                    </a:lnTo>
                    <a:lnTo>
                      <a:pt x="2011" y="1620"/>
                    </a:lnTo>
                    <a:lnTo>
                      <a:pt x="2000" y="1685"/>
                    </a:lnTo>
                    <a:lnTo>
                      <a:pt x="1991" y="1749"/>
                    </a:lnTo>
                    <a:lnTo>
                      <a:pt x="1982" y="1814"/>
                    </a:lnTo>
                    <a:lnTo>
                      <a:pt x="1975" y="1878"/>
                    </a:lnTo>
                    <a:lnTo>
                      <a:pt x="1967" y="1943"/>
                    </a:lnTo>
                    <a:lnTo>
                      <a:pt x="1960" y="2008"/>
                    </a:lnTo>
                    <a:lnTo>
                      <a:pt x="1953" y="2074"/>
                    </a:lnTo>
                    <a:lnTo>
                      <a:pt x="1948" y="2140"/>
                    </a:lnTo>
                    <a:lnTo>
                      <a:pt x="1944" y="2206"/>
                    </a:lnTo>
                    <a:lnTo>
                      <a:pt x="1939" y="2272"/>
                    </a:lnTo>
                    <a:lnTo>
                      <a:pt x="1935" y="2338"/>
                    </a:lnTo>
                    <a:lnTo>
                      <a:pt x="1932" y="2404"/>
                    </a:lnTo>
                    <a:lnTo>
                      <a:pt x="1930" y="2471"/>
                    </a:lnTo>
                    <a:lnTo>
                      <a:pt x="1929" y="2537"/>
                    </a:lnTo>
                    <a:lnTo>
                      <a:pt x="1928" y="2604"/>
                    </a:lnTo>
                    <a:lnTo>
                      <a:pt x="1928" y="2672"/>
                    </a:lnTo>
                    <a:lnTo>
                      <a:pt x="1928" y="2731"/>
                    </a:lnTo>
                    <a:lnTo>
                      <a:pt x="1929" y="2791"/>
                    </a:lnTo>
                    <a:lnTo>
                      <a:pt x="1930" y="2851"/>
                    </a:lnTo>
                    <a:lnTo>
                      <a:pt x="1932" y="2910"/>
                    </a:lnTo>
                    <a:lnTo>
                      <a:pt x="1934" y="2970"/>
                    </a:lnTo>
                    <a:lnTo>
                      <a:pt x="1936" y="3029"/>
                    </a:lnTo>
                    <a:lnTo>
                      <a:pt x="1941" y="3088"/>
                    </a:lnTo>
                    <a:lnTo>
                      <a:pt x="1944" y="3147"/>
                    </a:lnTo>
                    <a:lnTo>
                      <a:pt x="1949" y="3207"/>
                    </a:lnTo>
                    <a:lnTo>
                      <a:pt x="1953" y="3265"/>
                    </a:lnTo>
                    <a:lnTo>
                      <a:pt x="1959" y="3323"/>
                    </a:lnTo>
                    <a:lnTo>
                      <a:pt x="1965" y="3382"/>
                    </a:lnTo>
                    <a:lnTo>
                      <a:pt x="1972" y="3441"/>
                    </a:lnTo>
                    <a:lnTo>
                      <a:pt x="1979" y="3498"/>
                    </a:lnTo>
                    <a:lnTo>
                      <a:pt x="1986" y="3557"/>
                    </a:lnTo>
                    <a:lnTo>
                      <a:pt x="1994" y="3615"/>
                    </a:lnTo>
                    <a:lnTo>
                      <a:pt x="2012" y="3730"/>
                    </a:lnTo>
                    <a:lnTo>
                      <a:pt x="2031" y="3844"/>
                    </a:lnTo>
                    <a:lnTo>
                      <a:pt x="2053" y="3958"/>
                    </a:lnTo>
                    <a:lnTo>
                      <a:pt x="2076" y="4071"/>
                    </a:lnTo>
                    <a:lnTo>
                      <a:pt x="2102" y="4184"/>
                    </a:lnTo>
                    <a:lnTo>
                      <a:pt x="2129" y="4295"/>
                    </a:lnTo>
                    <a:lnTo>
                      <a:pt x="2157" y="4406"/>
                    </a:lnTo>
                    <a:lnTo>
                      <a:pt x="2188" y="4516"/>
                    </a:lnTo>
                    <a:lnTo>
                      <a:pt x="2072" y="4553"/>
                    </a:lnTo>
                    <a:lnTo>
                      <a:pt x="1956" y="4588"/>
                    </a:lnTo>
                    <a:lnTo>
                      <a:pt x="1840" y="4623"/>
                    </a:lnTo>
                    <a:lnTo>
                      <a:pt x="1725" y="4657"/>
                    </a:lnTo>
                    <a:lnTo>
                      <a:pt x="1609" y="4692"/>
                    </a:lnTo>
                    <a:lnTo>
                      <a:pt x="1494" y="4726"/>
                    </a:lnTo>
                    <a:lnTo>
                      <a:pt x="1380" y="4760"/>
                    </a:lnTo>
                    <a:lnTo>
                      <a:pt x="1266" y="4794"/>
                    </a:lnTo>
                    <a:lnTo>
                      <a:pt x="1150" y="4828"/>
                    </a:lnTo>
                    <a:lnTo>
                      <a:pt x="1036" y="4861"/>
                    </a:lnTo>
                    <a:lnTo>
                      <a:pt x="921" y="4896"/>
                    </a:lnTo>
                    <a:lnTo>
                      <a:pt x="805" y="4930"/>
                    </a:lnTo>
                    <a:lnTo>
                      <a:pt x="690" y="4965"/>
                    </a:lnTo>
                    <a:lnTo>
                      <a:pt x="575" y="4999"/>
                    </a:lnTo>
                    <a:lnTo>
                      <a:pt x="458" y="5035"/>
                    </a:lnTo>
                    <a:lnTo>
                      <a:pt x="342" y="5071"/>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1">
                <a:extLst>
                  <a:ext uri="{FF2B5EF4-FFF2-40B4-BE49-F238E27FC236}">
                    <a16:creationId xmlns:a16="http://schemas.microsoft.com/office/drawing/2014/main" id="{DB9A870A-694C-91A9-DE2B-E540A1F90871}"/>
                  </a:ext>
                </a:extLst>
              </p:cNvPr>
              <p:cNvSpPr>
                <a:spLocks/>
              </p:cNvSpPr>
              <p:nvPr/>
            </p:nvSpPr>
            <p:spPr bwMode="auto">
              <a:xfrm>
                <a:off x="4583113" y="6332538"/>
                <a:ext cx="565150" cy="644525"/>
              </a:xfrm>
              <a:custGeom>
                <a:avLst/>
                <a:gdLst>
                  <a:gd name="T0" fmla="*/ 3016 w 4265"/>
                  <a:gd name="T1" fmla="*/ 4780 h 4879"/>
                  <a:gd name="T2" fmla="*/ 2750 w 4265"/>
                  <a:gd name="T3" fmla="*/ 4573 h 4879"/>
                  <a:gd name="T4" fmla="*/ 2492 w 4265"/>
                  <a:gd name="T5" fmla="*/ 4356 h 4879"/>
                  <a:gd name="T6" fmla="*/ 2244 w 4265"/>
                  <a:gd name="T7" fmla="*/ 4129 h 4879"/>
                  <a:gd name="T8" fmla="*/ 2003 w 4265"/>
                  <a:gd name="T9" fmla="*/ 3892 h 4879"/>
                  <a:gd name="T10" fmla="*/ 1774 w 4265"/>
                  <a:gd name="T11" fmla="*/ 3647 h 4879"/>
                  <a:gd name="T12" fmla="*/ 1553 w 4265"/>
                  <a:gd name="T13" fmla="*/ 3392 h 4879"/>
                  <a:gd name="T14" fmla="*/ 1342 w 4265"/>
                  <a:gd name="T15" fmla="*/ 3130 h 4879"/>
                  <a:gd name="T16" fmla="*/ 1143 w 4265"/>
                  <a:gd name="T17" fmla="*/ 2857 h 4879"/>
                  <a:gd name="T18" fmla="*/ 953 w 4265"/>
                  <a:gd name="T19" fmla="*/ 2578 h 4879"/>
                  <a:gd name="T20" fmla="*/ 774 w 4265"/>
                  <a:gd name="T21" fmla="*/ 2291 h 4879"/>
                  <a:gd name="T22" fmla="*/ 606 w 4265"/>
                  <a:gd name="T23" fmla="*/ 1996 h 4879"/>
                  <a:gd name="T24" fmla="*/ 451 w 4265"/>
                  <a:gd name="T25" fmla="*/ 1694 h 4879"/>
                  <a:gd name="T26" fmla="*/ 306 w 4265"/>
                  <a:gd name="T27" fmla="*/ 1385 h 4879"/>
                  <a:gd name="T28" fmla="*/ 175 w 4265"/>
                  <a:gd name="T29" fmla="*/ 1070 h 4879"/>
                  <a:gd name="T30" fmla="*/ 55 w 4265"/>
                  <a:gd name="T31" fmla="*/ 749 h 4879"/>
                  <a:gd name="T32" fmla="*/ 116 w 4265"/>
                  <a:gd name="T33" fmla="*/ 550 h 4879"/>
                  <a:gd name="T34" fmla="*/ 347 w 4265"/>
                  <a:gd name="T35" fmla="*/ 476 h 4879"/>
                  <a:gd name="T36" fmla="*/ 576 w 4265"/>
                  <a:gd name="T37" fmla="*/ 403 h 4879"/>
                  <a:gd name="T38" fmla="*/ 804 w 4265"/>
                  <a:gd name="T39" fmla="*/ 330 h 4879"/>
                  <a:gd name="T40" fmla="*/ 1032 w 4265"/>
                  <a:gd name="T41" fmla="*/ 256 h 4879"/>
                  <a:gd name="T42" fmla="*/ 1259 w 4265"/>
                  <a:gd name="T43" fmla="*/ 182 h 4879"/>
                  <a:gd name="T44" fmla="*/ 1489 w 4265"/>
                  <a:gd name="T45" fmla="*/ 109 h 4879"/>
                  <a:gd name="T46" fmla="*/ 1719 w 4265"/>
                  <a:gd name="T47" fmla="*/ 36 h 4879"/>
                  <a:gd name="T48" fmla="*/ 1878 w 4265"/>
                  <a:gd name="T49" fmla="*/ 125 h 4879"/>
                  <a:gd name="T50" fmla="*/ 1971 w 4265"/>
                  <a:gd name="T51" fmla="*/ 373 h 4879"/>
                  <a:gd name="T52" fmla="*/ 2074 w 4265"/>
                  <a:gd name="T53" fmla="*/ 615 h 4879"/>
                  <a:gd name="T54" fmla="*/ 2185 w 4265"/>
                  <a:gd name="T55" fmla="*/ 852 h 4879"/>
                  <a:gd name="T56" fmla="*/ 2306 w 4265"/>
                  <a:gd name="T57" fmla="*/ 1085 h 4879"/>
                  <a:gd name="T58" fmla="*/ 2435 w 4265"/>
                  <a:gd name="T59" fmla="*/ 1311 h 4879"/>
                  <a:gd name="T60" fmla="*/ 2573 w 4265"/>
                  <a:gd name="T61" fmla="*/ 1533 h 4879"/>
                  <a:gd name="T62" fmla="*/ 2719 w 4265"/>
                  <a:gd name="T63" fmla="*/ 1748 h 4879"/>
                  <a:gd name="T64" fmla="*/ 2873 w 4265"/>
                  <a:gd name="T65" fmla="*/ 1958 h 4879"/>
                  <a:gd name="T66" fmla="*/ 3035 w 4265"/>
                  <a:gd name="T67" fmla="*/ 2160 h 4879"/>
                  <a:gd name="T68" fmla="*/ 3205 w 4265"/>
                  <a:gd name="T69" fmla="*/ 2356 h 4879"/>
                  <a:gd name="T70" fmla="*/ 3382 w 4265"/>
                  <a:gd name="T71" fmla="*/ 2545 h 4879"/>
                  <a:gd name="T72" fmla="*/ 3566 w 4265"/>
                  <a:gd name="T73" fmla="*/ 2728 h 4879"/>
                  <a:gd name="T74" fmla="*/ 3758 w 4265"/>
                  <a:gd name="T75" fmla="*/ 2903 h 4879"/>
                  <a:gd name="T76" fmla="*/ 3956 w 4265"/>
                  <a:gd name="T77" fmla="*/ 3070 h 4879"/>
                  <a:gd name="T78" fmla="*/ 4161 w 4265"/>
                  <a:gd name="T79" fmla="*/ 3230 h 4879"/>
                  <a:gd name="T80" fmla="*/ 4196 w 4265"/>
                  <a:gd name="T81" fmla="*/ 3406 h 4879"/>
                  <a:gd name="T82" fmla="*/ 4056 w 4265"/>
                  <a:gd name="T83" fmla="*/ 3604 h 4879"/>
                  <a:gd name="T84" fmla="*/ 3917 w 4265"/>
                  <a:gd name="T85" fmla="*/ 3800 h 4879"/>
                  <a:gd name="T86" fmla="*/ 3777 w 4265"/>
                  <a:gd name="T87" fmla="*/ 3996 h 4879"/>
                  <a:gd name="T88" fmla="*/ 3639 w 4265"/>
                  <a:gd name="T89" fmla="*/ 4191 h 4879"/>
                  <a:gd name="T90" fmla="*/ 3500 w 4265"/>
                  <a:gd name="T91" fmla="*/ 4387 h 4879"/>
                  <a:gd name="T92" fmla="*/ 3361 w 4265"/>
                  <a:gd name="T93" fmla="*/ 4583 h 4879"/>
                  <a:gd name="T94" fmla="*/ 3221 w 4265"/>
                  <a:gd name="T95" fmla="*/ 4780 h 4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5" h="4879">
                    <a:moveTo>
                      <a:pt x="3152" y="4879"/>
                    </a:moveTo>
                    <a:lnTo>
                      <a:pt x="3016" y="4780"/>
                    </a:lnTo>
                    <a:lnTo>
                      <a:pt x="2881" y="4678"/>
                    </a:lnTo>
                    <a:lnTo>
                      <a:pt x="2750" y="4573"/>
                    </a:lnTo>
                    <a:lnTo>
                      <a:pt x="2620" y="4466"/>
                    </a:lnTo>
                    <a:lnTo>
                      <a:pt x="2492" y="4356"/>
                    </a:lnTo>
                    <a:lnTo>
                      <a:pt x="2367" y="4244"/>
                    </a:lnTo>
                    <a:lnTo>
                      <a:pt x="2244" y="4129"/>
                    </a:lnTo>
                    <a:lnTo>
                      <a:pt x="2122" y="4012"/>
                    </a:lnTo>
                    <a:lnTo>
                      <a:pt x="2003" y="3892"/>
                    </a:lnTo>
                    <a:lnTo>
                      <a:pt x="1887" y="3772"/>
                    </a:lnTo>
                    <a:lnTo>
                      <a:pt x="1774" y="3647"/>
                    </a:lnTo>
                    <a:lnTo>
                      <a:pt x="1662" y="3520"/>
                    </a:lnTo>
                    <a:lnTo>
                      <a:pt x="1553" y="3392"/>
                    </a:lnTo>
                    <a:lnTo>
                      <a:pt x="1447" y="3262"/>
                    </a:lnTo>
                    <a:lnTo>
                      <a:pt x="1342" y="3130"/>
                    </a:lnTo>
                    <a:lnTo>
                      <a:pt x="1241" y="2995"/>
                    </a:lnTo>
                    <a:lnTo>
                      <a:pt x="1143" y="2857"/>
                    </a:lnTo>
                    <a:lnTo>
                      <a:pt x="1047" y="2719"/>
                    </a:lnTo>
                    <a:lnTo>
                      <a:pt x="953" y="2578"/>
                    </a:lnTo>
                    <a:lnTo>
                      <a:pt x="862" y="2435"/>
                    </a:lnTo>
                    <a:lnTo>
                      <a:pt x="774" y="2291"/>
                    </a:lnTo>
                    <a:lnTo>
                      <a:pt x="689" y="2145"/>
                    </a:lnTo>
                    <a:lnTo>
                      <a:pt x="606" y="1996"/>
                    </a:lnTo>
                    <a:lnTo>
                      <a:pt x="527" y="1846"/>
                    </a:lnTo>
                    <a:lnTo>
                      <a:pt x="451" y="1694"/>
                    </a:lnTo>
                    <a:lnTo>
                      <a:pt x="377" y="1541"/>
                    </a:lnTo>
                    <a:lnTo>
                      <a:pt x="306" y="1385"/>
                    </a:lnTo>
                    <a:lnTo>
                      <a:pt x="239" y="1228"/>
                    </a:lnTo>
                    <a:lnTo>
                      <a:pt x="175" y="1070"/>
                    </a:lnTo>
                    <a:lnTo>
                      <a:pt x="113" y="910"/>
                    </a:lnTo>
                    <a:lnTo>
                      <a:pt x="55" y="749"/>
                    </a:lnTo>
                    <a:lnTo>
                      <a:pt x="0" y="586"/>
                    </a:lnTo>
                    <a:lnTo>
                      <a:pt x="116" y="550"/>
                    </a:lnTo>
                    <a:lnTo>
                      <a:pt x="232" y="514"/>
                    </a:lnTo>
                    <a:lnTo>
                      <a:pt x="347" y="476"/>
                    </a:lnTo>
                    <a:lnTo>
                      <a:pt x="461" y="440"/>
                    </a:lnTo>
                    <a:lnTo>
                      <a:pt x="576" y="403"/>
                    </a:lnTo>
                    <a:lnTo>
                      <a:pt x="690" y="366"/>
                    </a:lnTo>
                    <a:lnTo>
                      <a:pt x="804" y="330"/>
                    </a:lnTo>
                    <a:lnTo>
                      <a:pt x="917" y="292"/>
                    </a:lnTo>
                    <a:lnTo>
                      <a:pt x="1032" y="256"/>
                    </a:lnTo>
                    <a:lnTo>
                      <a:pt x="1146" y="219"/>
                    </a:lnTo>
                    <a:lnTo>
                      <a:pt x="1259" y="182"/>
                    </a:lnTo>
                    <a:lnTo>
                      <a:pt x="1374" y="145"/>
                    </a:lnTo>
                    <a:lnTo>
                      <a:pt x="1489" y="109"/>
                    </a:lnTo>
                    <a:lnTo>
                      <a:pt x="1604" y="72"/>
                    </a:lnTo>
                    <a:lnTo>
                      <a:pt x="1719" y="36"/>
                    </a:lnTo>
                    <a:lnTo>
                      <a:pt x="1837" y="0"/>
                    </a:lnTo>
                    <a:lnTo>
                      <a:pt x="1878" y="125"/>
                    </a:lnTo>
                    <a:lnTo>
                      <a:pt x="1924" y="250"/>
                    </a:lnTo>
                    <a:lnTo>
                      <a:pt x="1971" y="373"/>
                    </a:lnTo>
                    <a:lnTo>
                      <a:pt x="2022" y="494"/>
                    </a:lnTo>
                    <a:lnTo>
                      <a:pt x="2074" y="615"/>
                    </a:lnTo>
                    <a:lnTo>
                      <a:pt x="2128" y="735"/>
                    </a:lnTo>
                    <a:lnTo>
                      <a:pt x="2185" y="852"/>
                    </a:lnTo>
                    <a:lnTo>
                      <a:pt x="2244" y="970"/>
                    </a:lnTo>
                    <a:lnTo>
                      <a:pt x="2306" y="1085"/>
                    </a:lnTo>
                    <a:lnTo>
                      <a:pt x="2369" y="1199"/>
                    </a:lnTo>
                    <a:lnTo>
                      <a:pt x="2435" y="1311"/>
                    </a:lnTo>
                    <a:lnTo>
                      <a:pt x="2502" y="1424"/>
                    </a:lnTo>
                    <a:lnTo>
                      <a:pt x="2573" y="1533"/>
                    </a:lnTo>
                    <a:lnTo>
                      <a:pt x="2644" y="1642"/>
                    </a:lnTo>
                    <a:lnTo>
                      <a:pt x="2719" y="1748"/>
                    </a:lnTo>
                    <a:lnTo>
                      <a:pt x="2795" y="1854"/>
                    </a:lnTo>
                    <a:lnTo>
                      <a:pt x="2873" y="1958"/>
                    </a:lnTo>
                    <a:lnTo>
                      <a:pt x="2953" y="2059"/>
                    </a:lnTo>
                    <a:lnTo>
                      <a:pt x="3035" y="2160"/>
                    </a:lnTo>
                    <a:lnTo>
                      <a:pt x="3118" y="2259"/>
                    </a:lnTo>
                    <a:lnTo>
                      <a:pt x="3205" y="2356"/>
                    </a:lnTo>
                    <a:lnTo>
                      <a:pt x="3293" y="2451"/>
                    </a:lnTo>
                    <a:lnTo>
                      <a:pt x="3382" y="2545"/>
                    </a:lnTo>
                    <a:lnTo>
                      <a:pt x="3473" y="2637"/>
                    </a:lnTo>
                    <a:lnTo>
                      <a:pt x="3566" y="2728"/>
                    </a:lnTo>
                    <a:lnTo>
                      <a:pt x="3661" y="2817"/>
                    </a:lnTo>
                    <a:lnTo>
                      <a:pt x="3758" y="2903"/>
                    </a:lnTo>
                    <a:lnTo>
                      <a:pt x="3856" y="2987"/>
                    </a:lnTo>
                    <a:lnTo>
                      <a:pt x="3956" y="3070"/>
                    </a:lnTo>
                    <a:lnTo>
                      <a:pt x="4057" y="3151"/>
                    </a:lnTo>
                    <a:lnTo>
                      <a:pt x="4161" y="3230"/>
                    </a:lnTo>
                    <a:lnTo>
                      <a:pt x="4265" y="3307"/>
                    </a:lnTo>
                    <a:lnTo>
                      <a:pt x="4196" y="3406"/>
                    </a:lnTo>
                    <a:lnTo>
                      <a:pt x="4126" y="3506"/>
                    </a:lnTo>
                    <a:lnTo>
                      <a:pt x="4056" y="3604"/>
                    </a:lnTo>
                    <a:lnTo>
                      <a:pt x="3987" y="3702"/>
                    </a:lnTo>
                    <a:lnTo>
                      <a:pt x="3917" y="3800"/>
                    </a:lnTo>
                    <a:lnTo>
                      <a:pt x="3848" y="3899"/>
                    </a:lnTo>
                    <a:lnTo>
                      <a:pt x="3777" y="3996"/>
                    </a:lnTo>
                    <a:lnTo>
                      <a:pt x="3708" y="4094"/>
                    </a:lnTo>
                    <a:lnTo>
                      <a:pt x="3639" y="4191"/>
                    </a:lnTo>
                    <a:lnTo>
                      <a:pt x="3569" y="4290"/>
                    </a:lnTo>
                    <a:lnTo>
                      <a:pt x="3500" y="4387"/>
                    </a:lnTo>
                    <a:lnTo>
                      <a:pt x="3430" y="4485"/>
                    </a:lnTo>
                    <a:lnTo>
                      <a:pt x="3361" y="4583"/>
                    </a:lnTo>
                    <a:lnTo>
                      <a:pt x="3291" y="4682"/>
                    </a:lnTo>
                    <a:lnTo>
                      <a:pt x="3221" y="4780"/>
                    </a:lnTo>
                    <a:lnTo>
                      <a:pt x="3152" y="487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12">
                <a:extLst>
                  <a:ext uri="{FF2B5EF4-FFF2-40B4-BE49-F238E27FC236}">
                    <a16:creationId xmlns:a16="http://schemas.microsoft.com/office/drawing/2014/main" id="{617D5A14-B784-C7F2-B68F-99998EBFE485}"/>
                  </a:ext>
                </a:extLst>
              </p:cNvPr>
              <p:cNvSpPr>
                <a:spLocks/>
              </p:cNvSpPr>
              <p:nvPr/>
            </p:nvSpPr>
            <p:spPr bwMode="auto">
              <a:xfrm>
                <a:off x="5029201" y="6786563"/>
                <a:ext cx="611188" cy="401638"/>
              </a:xfrm>
              <a:custGeom>
                <a:avLst/>
                <a:gdLst>
                  <a:gd name="T0" fmla="*/ 4442 w 4620"/>
                  <a:gd name="T1" fmla="*/ 3029 h 3033"/>
                  <a:gd name="T2" fmla="*/ 4126 w 4620"/>
                  <a:gd name="T3" fmla="*/ 3012 h 3033"/>
                  <a:gd name="T4" fmla="*/ 3813 w 4620"/>
                  <a:gd name="T5" fmla="*/ 2983 h 3033"/>
                  <a:gd name="T6" fmla="*/ 3504 w 4620"/>
                  <a:gd name="T7" fmla="*/ 2943 h 3033"/>
                  <a:gd name="T8" fmla="*/ 3197 w 4620"/>
                  <a:gd name="T9" fmla="*/ 2893 h 3033"/>
                  <a:gd name="T10" fmla="*/ 2895 w 4620"/>
                  <a:gd name="T11" fmla="*/ 2832 h 3033"/>
                  <a:gd name="T12" fmla="*/ 2597 w 4620"/>
                  <a:gd name="T13" fmla="*/ 2761 h 3033"/>
                  <a:gd name="T14" fmla="*/ 2303 w 4620"/>
                  <a:gd name="T15" fmla="*/ 2678 h 3033"/>
                  <a:gd name="T16" fmla="*/ 2013 w 4620"/>
                  <a:gd name="T17" fmla="*/ 2586 h 3033"/>
                  <a:gd name="T18" fmla="*/ 1728 w 4620"/>
                  <a:gd name="T19" fmla="*/ 2484 h 3033"/>
                  <a:gd name="T20" fmla="*/ 1448 w 4620"/>
                  <a:gd name="T21" fmla="*/ 2373 h 3033"/>
                  <a:gd name="T22" fmla="*/ 1172 w 4620"/>
                  <a:gd name="T23" fmla="*/ 2251 h 3033"/>
                  <a:gd name="T24" fmla="*/ 902 w 4620"/>
                  <a:gd name="T25" fmla="*/ 2121 h 3033"/>
                  <a:gd name="T26" fmla="*/ 637 w 4620"/>
                  <a:gd name="T27" fmla="*/ 1981 h 3033"/>
                  <a:gd name="T28" fmla="*/ 378 w 4620"/>
                  <a:gd name="T29" fmla="*/ 1832 h 3033"/>
                  <a:gd name="T30" fmla="*/ 125 w 4620"/>
                  <a:gd name="T31" fmla="*/ 1675 h 3033"/>
                  <a:gd name="T32" fmla="*/ 69 w 4620"/>
                  <a:gd name="T33" fmla="*/ 1493 h 3033"/>
                  <a:gd name="T34" fmla="*/ 207 w 4620"/>
                  <a:gd name="T35" fmla="*/ 1293 h 3033"/>
                  <a:gd name="T36" fmla="*/ 342 w 4620"/>
                  <a:gd name="T37" fmla="*/ 1094 h 3033"/>
                  <a:gd name="T38" fmla="*/ 476 w 4620"/>
                  <a:gd name="T39" fmla="*/ 897 h 3033"/>
                  <a:gd name="T40" fmla="*/ 609 w 4620"/>
                  <a:gd name="T41" fmla="*/ 698 h 3033"/>
                  <a:gd name="T42" fmla="*/ 743 w 4620"/>
                  <a:gd name="T43" fmla="*/ 499 h 3033"/>
                  <a:gd name="T44" fmla="*/ 879 w 4620"/>
                  <a:gd name="T45" fmla="*/ 301 h 3033"/>
                  <a:gd name="T46" fmla="*/ 1016 w 4620"/>
                  <a:gd name="T47" fmla="*/ 101 h 3033"/>
                  <a:gd name="T48" fmla="*/ 1182 w 4620"/>
                  <a:gd name="T49" fmla="*/ 63 h 3033"/>
                  <a:gd name="T50" fmla="*/ 1376 w 4620"/>
                  <a:gd name="T51" fmla="*/ 183 h 3033"/>
                  <a:gd name="T52" fmla="*/ 1576 w 4620"/>
                  <a:gd name="T53" fmla="*/ 297 h 3033"/>
                  <a:gd name="T54" fmla="*/ 1780 w 4620"/>
                  <a:gd name="T55" fmla="*/ 404 h 3033"/>
                  <a:gd name="T56" fmla="*/ 1987 w 4620"/>
                  <a:gd name="T57" fmla="*/ 505 h 3033"/>
                  <a:gd name="T58" fmla="*/ 2199 w 4620"/>
                  <a:gd name="T59" fmla="*/ 596 h 3033"/>
                  <a:gd name="T60" fmla="*/ 2414 w 4620"/>
                  <a:gd name="T61" fmla="*/ 683 h 3033"/>
                  <a:gd name="T62" fmla="*/ 2633 w 4620"/>
                  <a:gd name="T63" fmla="*/ 761 h 3033"/>
                  <a:gd name="T64" fmla="*/ 2855 w 4620"/>
                  <a:gd name="T65" fmla="*/ 831 h 3033"/>
                  <a:gd name="T66" fmla="*/ 3082 w 4620"/>
                  <a:gd name="T67" fmla="*/ 894 h 3033"/>
                  <a:gd name="T68" fmla="*/ 3310 w 4620"/>
                  <a:gd name="T69" fmla="*/ 950 h 3033"/>
                  <a:gd name="T70" fmla="*/ 3542 w 4620"/>
                  <a:gd name="T71" fmla="*/ 997 h 3033"/>
                  <a:gd name="T72" fmla="*/ 3777 w 4620"/>
                  <a:gd name="T73" fmla="*/ 1035 h 3033"/>
                  <a:gd name="T74" fmla="*/ 4015 w 4620"/>
                  <a:gd name="T75" fmla="*/ 1066 h 3033"/>
                  <a:gd name="T76" fmla="*/ 4256 w 4620"/>
                  <a:gd name="T77" fmla="*/ 1089 h 3033"/>
                  <a:gd name="T78" fmla="*/ 4498 w 4620"/>
                  <a:gd name="T79" fmla="*/ 1102 h 3033"/>
                  <a:gd name="T80" fmla="*/ 4620 w 4620"/>
                  <a:gd name="T81" fmla="*/ 1228 h 3033"/>
                  <a:gd name="T82" fmla="*/ 4618 w 4620"/>
                  <a:gd name="T83" fmla="*/ 1472 h 3033"/>
                  <a:gd name="T84" fmla="*/ 4616 w 4620"/>
                  <a:gd name="T85" fmla="*/ 1714 h 3033"/>
                  <a:gd name="T86" fmla="*/ 4612 w 4620"/>
                  <a:gd name="T87" fmla="*/ 1955 h 3033"/>
                  <a:gd name="T88" fmla="*/ 4609 w 4620"/>
                  <a:gd name="T89" fmla="*/ 2194 h 3033"/>
                  <a:gd name="T90" fmla="*/ 4606 w 4620"/>
                  <a:gd name="T91" fmla="*/ 2434 h 3033"/>
                  <a:gd name="T92" fmla="*/ 4603 w 4620"/>
                  <a:gd name="T93" fmla="*/ 2673 h 3033"/>
                  <a:gd name="T94" fmla="*/ 4602 w 4620"/>
                  <a:gd name="T95" fmla="*/ 2912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20" h="3033">
                    <a:moveTo>
                      <a:pt x="4602" y="3033"/>
                    </a:moveTo>
                    <a:lnTo>
                      <a:pt x="4442" y="3029"/>
                    </a:lnTo>
                    <a:lnTo>
                      <a:pt x="4283" y="3021"/>
                    </a:lnTo>
                    <a:lnTo>
                      <a:pt x="4126" y="3012"/>
                    </a:lnTo>
                    <a:lnTo>
                      <a:pt x="3969" y="2999"/>
                    </a:lnTo>
                    <a:lnTo>
                      <a:pt x="3813" y="2983"/>
                    </a:lnTo>
                    <a:lnTo>
                      <a:pt x="3658" y="2965"/>
                    </a:lnTo>
                    <a:lnTo>
                      <a:pt x="3504" y="2943"/>
                    </a:lnTo>
                    <a:lnTo>
                      <a:pt x="3350" y="2920"/>
                    </a:lnTo>
                    <a:lnTo>
                      <a:pt x="3197" y="2893"/>
                    </a:lnTo>
                    <a:lnTo>
                      <a:pt x="3046" y="2864"/>
                    </a:lnTo>
                    <a:lnTo>
                      <a:pt x="2895" y="2832"/>
                    </a:lnTo>
                    <a:lnTo>
                      <a:pt x="2745" y="2798"/>
                    </a:lnTo>
                    <a:lnTo>
                      <a:pt x="2597" y="2761"/>
                    </a:lnTo>
                    <a:lnTo>
                      <a:pt x="2450" y="2721"/>
                    </a:lnTo>
                    <a:lnTo>
                      <a:pt x="2303" y="2678"/>
                    </a:lnTo>
                    <a:lnTo>
                      <a:pt x="2158" y="2633"/>
                    </a:lnTo>
                    <a:lnTo>
                      <a:pt x="2013" y="2586"/>
                    </a:lnTo>
                    <a:lnTo>
                      <a:pt x="1870" y="2536"/>
                    </a:lnTo>
                    <a:lnTo>
                      <a:pt x="1728" y="2484"/>
                    </a:lnTo>
                    <a:lnTo>
                      <a:pt x="1587" y="2429"/>
                    </a:lnTo>
                    <a:lnTo>
                      <a:pt x="1448" y="2373"/>
                    </a:lnTo>
                    <a:lnTo>
                      <a:pt x="1309" y="2313"/>
                    </a:lnTo>
                    <a:lnTo>
                      <a:pt x="1172" y="2251"/>
                    </a:lnTo>
                    <a:lnTo>
                      <a:pt x="1037" y="2187"/>
                    </a:lnTo>
                    <a:lnTo>
                      <a:pt x="902" y="2121"/>
                    </a:lnTo>
                    <a:lnTo>
                      <a:pt x="769" y="2051"/>
                    </a:lnTo>
                    <a:lnTo>
                      <a:pt x="637" y="1981"/>
                    </a:lnTo>
                    <a:lnTo>
                      <a:pt x="507" y="1907"/>
                    </a:lnTo>
                    <a:lnTo>
                      <a:pt x="378" y="1832"/>
                    </a:lnTo>
                    <a:lnTo>
                      <a:pt x="251" y="1754"/>
                    </a:lnTo>
                    <a:lnTo>
                      <a:pt x="125" y="1675"/>
                    </a:lnTo>
                    <a:lnTo>
                      <a:pt x="0" y="1593"/>
                    </a:lnTo>
                    <a:lnTo>
                      <a:pt x="69" y="1493"/>
                    </a:lnTo>
                    <a:lnTo>
                      <a:pt x="138" y="1393"/>
                    </a:lnTo>
                    <a:lnTo>
                      <a:pt x="207" y="1293"/>
                    </a:lnTo>
                    <a:lnTo>
                      <a:pt x="274" y="1194"/>
                    </a:lnTo>
                    <a:lnTo>
                      <a:pt x="342" y="1094"/>
                    </a:lnTo>
                    <a:lnTo>
                      <a:pt x="409" y="995"/>
                    </a:lnTo>
                    <a:lnTo>
                      <a:pt x="476" y="897"/>
                    </a:lnTo>
                    <a:lnTo>
                      <a:pt x="542" y="797"/>
                    </a:lnTo>
                    <a:lnTo>
                      <a:pt x="609" y="698"/>
                    </a:lnTo>
                    <a:lnTo>
                      <a:pt x="677" y="599"/>
                    </a:lnTo>
                    <a:lnTo>
                      <a:pt x="743" y="499"/>
                    </a:lnTo>
                    <a:lnTo>
                      <a:pt x="811" y="400"/>
                    </a:lnTo>
                    <a:lnTo>
                      <a:pt x="879" y="301"/>
                    </a:lnTo>
                    <a:lnTo>
                      <a:pt x="947" y="201"/>
                    </a:lnTo>
                    <a:lnTo>
                      <a:pt x="1016" y="101"/>
                    </a:lnTo>
                    <a:lnTo>
                      <a:pt x="1086" y="0"/>
                    </a:lnTo>
                    <a:lnTo>
                      <a:pt x="1182" y="63"/>
                    </a:lnTo>
                    <a:lnTo>
                      <a:pt x="1279" y="124"/>
                    </a:lnTo>
                    <a:lnTo>
                      <a:pt x="1376" y="183"/>
                    </a:lnTo>
                    <a:lnTo>
                      <a:pt x="1476" y="241"/>
                    </a:lnTo>
                    <a:lnTo>
                      <a:pt x="1576" y="297"/>
                    </a:lnTo>
                    <a:lnTo>
                      <a:pt x="1677" y="352"/>
                    </a:lnTo>
                    <a:lnTo>
                      <a:pt x="1780" y="404"/>
                    </a:lnTo>
                    <a:lnTo>
                      <a:pt x="1882" y="455"/>
                    </a:lnTo>
                    <a:lnTo>
                      <a:pt x="1987" y="505"/>
                    </a:lnTo>
                    <a:lnTo>
                      <a:pt x="2093" y="552"/>
                    </a:lnTo>
                    <a:lnTo>
                      <a:pt x="2199" y="596"/>
                    </a:lnTo>
                    <a:lnTo>
                      <a:pt x="2306" y="640"/>
                    </a:lnTo>
                    <a:lnTo>
                      <a:pt x="2414" y="683"/>
                    </a:lnTo>
                    <a:lnTo>
                      <a:pt x="2523" y="722"/>
                    </a:lnTo>
                    <a:lnTo>
                      <a:pt x="2633" y="761"/>
                    </a:lnTo>
                    <a:lnTo>
                      <a:pt x="2744" y="797"/>
                    </a:lnTo>
                    <a:lnTo>
                      <a:pt x="2855" y="831"/>
                    </a:lnTo>
                    <a:lnTo>
                      <a:pt x="2969" y="863"/>
                    </a:lnTo>
                    <a:lnTo>
                      <a:pt x="3082" y="894"/>
                    </a:lnTo>
                    <a:lnTo>
                      <a:pt x="3196" y="923"/>
                    </a:lnTo>
                    <a:lnTo>
                      <a:pt x="3310" y="950"/>
                    </a:lnTo>
                    <a:lnTo>
                      <a:pt x="3426" y="975"/>
                    </a:lnTo>
                    <a:lnTo>
                      <a:pt x="3542" y="997"/>
                    </a:lnTo>
                    <a:lnTo>
                      <a:pt x="3660" y="1017"/>
                    </a:lnTo>
                    <a:lnTo>
                      <a:pt x="3777" y="1035"/>
                    </a:lnTo>
                    <a:lnTo>
                      <a:pt x="3896" y="1051"/>
                    </a:lnTo>
                    <a:lnTo>
                      <a:pt x="4015" y="1066"/>
                    </a:lnTo>
                    <a:lnTo>
                      <a:pt x="4135" y="1078"/>
                    </a:lnTo>
                    <a:lnTo>
                      <a:pt x="4256" y="1089"/>
                    </a:lnTo>
                    <a:lnTo>
                      <a:pt x="4376" y="1096"/>
                    </a:lnTo>
                    <a:lnTo>
                      <a:pt x="4498" y="1102"/>
                    </a:lnTo>
                    <a:lnTo>
                      <a:pt x="4620" y="1105"/>
                    </a:lnTo>
                    <a:lnTo>
                      <a:pt x="4620" y="1228"/>
                    </a:lnTo>
                    <a:lnTo>
                      <a:pt x="4619" y="1351"/>
                    </a:lnTo>
                    <a:lnTo>
                      <a:pt x="4618" y="1472"/>
                    </a:lnTo>
                    <a:lnTo>
                      <a:pt x="4617" y="1593"/>
                    </a:lnTo>
                    <a:lnTo>
                      <a:pt x="4616" y="1714"/>
                    </a:lnTo>
                    <a:lnTo>
                      <a:pt x="4613" y="1834"/>
                    </a:lnTo>
                    <a:lnTo>
                      <a:pt x="4612" y="1955"/>
                    </a:lnTo>
                    <a:lnTo>
                      <a:pt x="4610" y="2075"/>
                    </a:lnTo>
                    <a:lnTo>
                      <a:pt x="4609" y="2194"/>
                    </a:lnTo>
                    <a:lnTo>
                      <a:pt x="4607" y="2314"/>
                    </a:lnTo>
                    <a:lnTo>
                      <a:pt x="4606" y="2434"/>
                    </a:lnTo>
                    <a:lnTo>
                      <a:pt x="4604" y="2553"/>
                    </a:lnTo>
                    <a:lnTo>
                      <a:pt x="4603" y="2673"/>
                    </a:lnTo>
                    <a:lnTo>
                      <a:pt x="4602" y="2793"/>
                    </a:lnTo>
                    <a:lnTo>
                      <a:pt x="4602" y="2912"/>
                    </a:lnTo>
                    <a:lnTo>
                      <a:pt x="4602" y="30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13">
                <a:extLst>
                  <a:ext uri="{FF2B5EF4-FFF2-40B4-BE49-F238E27FC236}">
                    <a16:creationId xmlns:a16="http://schemas.microsoft.com/office/drawing/2014/main" id="{299CED19-12D9-975A-A9C9-88484FD53148}"/>
                  </a:ext>
                </a:extLst>
              </p:cNvPr>
              <p:cNvSpPr>
                <a:spLocks/>
              </p:cNvSpPr>
              <p:nvPr/>
            </p:nvSpPr>
            <p:spPr bwMode="auto">
              <a:xfrm>
                <a:off x="5672138" y="6794500"/>
                <a:ext cx="600075" cy="393700"/>
              </a:xfrm>
              <a:custGeom>
                <a:avLst/>
                <a:gdLst>
                  <a:gd name="T0" fmla="*/ 4416 w 4539"/>
                  <a:gd name="T1" fmla="*/ 1687 h 2980"/>
                  <a:gd name="T2" fmla="*/ 4165 w 4539"/>
                  <a:gd name="T3" fmla="*/ 1838 h 2980"/>
                  <a:gd name="T4" fmla="*/ 3910 w 4539"/>
                  <a:gd name="T5" fmla="*/ 1980 h 2980"/>
                  <a:gd name="T6" fmla="*/ 3648 w 4539"/>
                  <a:gd name="T7" fmla="*/ 2114 h 2980"/>
                  <a:gd name="T8" fmla="*/ 3382 w 4539"/>
                  <a:gd name="T9" fmla="*/ 2239 h 2980"/>
                  <a:gd name="T10" fmla="*/ 3111 w 4539"/>
                  <a:gd name="T11" fmla="*/ 2354 h 2980"/>
                  <a:gd name="T12" fmla="*/ 2834 w 4539"/>
                  <a:gd name="T13" fmla="*/ 2461 h 2980"/>
                  <a:gd name="T14" fmla="*/ 2554 w 4539"/>
                  <a:gd name="T15" fmla="*/ 2558 h 2980"/>
                  <a:gd name="T16" fmla="*/ 2269 w 4539"/>
                  <a:gd name="T17" fmla="*/ 2647 h 2980"/>
                  <a:gd name="T18" fmla="*/ 1981 w 4539"/>
                  <a:gd name="T19" fmla="*/ 2725 h 2980"/>
                  <a:gd name="T20" fmla="*/ 1688 w 4539"/>
                  <a:gd name="T21" fmla="*/ 2792 h 2980"/>
                  <a:gd name="T22" fmla="*/ 1391 w 4539"/>
                  <a:gd name="T23" fmla="*/ 2850 h 2980"/>
                  <a:gd name="T24" fmla="*/ 1091 w 4539"/>
                  <a:gd name="T25" fmla="*/ 2898 h 2980"/>
                  <a:gd name="T26" fmla="*/ 788 w 4539"/>
                  <a:gd name="T27" fmla="*/ 2935 h 2980"/>
                  <a:gd name="T28" fmla="*/ 480 w 4539"/>
                  <a:gd name="T29" fmla="*/ 2961 h 2980"/>
                  <a:gd name="T30" fmla="*/ 171 w 4539"/>
                  <a:gd name="T31" fmla="*/ 2977 h 2980"/>
                  <a:gd name="T32" fmla="*/ 15 w 4539"/>
                  <a:gd name="T33" fmla="*/ 2860 h 2980"/>
                  <a:gd name="T34" fmla="*/ 14 w 4539"/>
                  <a:gd name="T35" fmla="*/ 2620 h 2980"/>
                  <a:gd name="T36" fmla="*/ 11 w 4539"/>
                  <a:gd name="T37" fmla="*/ 2381 h 2980"/>
                  <a:gd name="T38" fmla="*/ 9 w 4539"/>
                  <a:gd name="T39" fmla="*/ 2141 h 2980"/>
                  <a:gd name="T40" fmla="*/ 6 w 4539"/>
                  <a:gd name="T41" fmla="*/ 1901 h 2980"/>
                  <a:gd name="T42" fmla="*/ 4 w 4539"/>
                  <a:gd name="T43" fmla="*/ 1661 h 2980"/>
                  <a:gd name="T44" fmla="*/ 2 w 4539"/>
                  <a:gd name="T45" fmla="*/ 1418 h 2980"/>
                  <a:gd name="T46" fmla="*/ 0 w 4539"/>
                  <a:gd name="T47" fmla="*/ 1175 h 2980"/>
                  <a:gd name="T48" fmla="*/ 119 w 4539"/>
                  <a:gd name="T49" fmla="*/ 1050 h 2980"/>
                  <a:gd name="T50" fmla="*/ 358 w 4539"/>
                  <a:gd name="T51" fmla="*/ 1037 h 2980"/>
                  <a:gd name="T52" fmla="*/ 594 w 4539"/>
                  <a:gd name="T53" fmla="*/ 1017 h 2980"/>
                  <a:gd name="T54" fmla="*/ 826 w 4539"/>
                  <a:gd name="T55" fmla="*/ 988 h 2980"/>
                  <a:gd name="T56" fmla="*/ 1057 w 4539"/>
                  <a:gd name="T57" fmla="*/ 951 h 2980"/>
                  <a:gd name="T58" fmla="*/ 1285 w 4539"/>
                  <a:gd name="T59" fmla="*/ 907 h 2980"/>
                  <a:gd name="T60" fmla="*/ 1510 w 4539"/>
                  <a:gd name="T61" fmla="*/ 854 h 2980"/>
                  <a:gd name="T62" fmla="*/ 1732 w 4539"/>
                  <a:gd name="T63" fmla="*/ 794 h 2980"/>
                  <a:gd name="T64" fmla="*/ 1951 w 4539"/>
                  <a:gd name="T65" fmla="*/ 727 h 2980"/>
                  <a:gd name="T66" fmla="*/ 2166 w 4539"/>
                  <a:gd name="T67" fmla="*/ 653 h 2980"/>
                  <a:gd name="T68" fmla="*/ 2378 w 4539"/>
                  <a:gd name="T69" fmla="*/ 571 h 2980"/>
                  <a:gd name="T70" fmla="*/ 2586 w 4539"/>
                  <a:gd name="T71" fmla="*/ 483 h 2980"/>
                  <a:gd name="T72" fmla="*/ 2791 w 4539"/>
                  <a:gd name="T73" fmla="*/ 387 h 2980"/>
                  <a:gd name="T74" fmla="*/ 2992 w 4539"/>
                  <a:gd name="T75" fmla="*/ 285 h 2980"/>
                  <a:gd name="T76" fmla="*/ 3189 w 4539"/>
                  <a:gd name="T77" fmla="*/ 176 h 2980"/>
                  <a:gd name="T78" fmla="*/ 3382 w 4539"/>
                  <a:gd name="T79" fmla="*/ 61 h 2980"/>
                  <a:gd name="T80" fmla="*/ 3545 w 4539"/>
                  <a:gd name="T81" fmla="*/ 102 h 2980"/>
                  <a:gd name="T82" fmla="*/ 3681 w 4539"/>
                  <a:gd name="T83" fmla="*/ 306 h 2980"/>
                  <a:gd name="T84" fmla="*/ 3815 w 4539"/>
                  <a:gd name="T85" fmla="*/ 508 h 2980"/>
                  <a:gd name="T86" fmla="*/ 3946 w 4539"/>
                  <a:gd name="T87" fmla="*/ 710 h 2980"/>
                  <a:gd name="T88" fmla="*/ 4077 w 4539"/>
                  <a:gd name="T89" fmla="*/ 911 h 2980"/>
                  <a:gd name="T90" fmla="*/ 4208 w 4539"/>
                  <a:gd name="T91" fmla="*/ 1111 h 2980"/>
                  <a:gd name="T92" fmla="*/ 4339 w 4539"/>
                  <a:gd name="T93" fmla="*/ 1310 h 2980"/>
                  <a:gd name="T94" fmla="*/ 4471 w 4539"/>
                  <a:gd name="T95" fmla="*/ 1509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9" h="2980">
                    <a:moveTo>
                      <a:pt x="4539" y="1608"/>
                    </a:moveTo>
                    <a:lnTo>
                      <a:pt x="4416" y="1687"/>
                    </a:lnTo>
                    <a:lnTo>
                      <a:pt x="4291" y="1763"/>
                    </a:lnTo>
                    <a:lnTo>
                      <a:pt x="4165" y="1838"/>
                    </a:lnTo>
                    <a:lnTo>
                      <a:pt x="4038" y="1910"/>
                    </a:lnTo>
                    <a:lnTo>
                      <a:pt x="3910" y="1980"/>
                    </a:lnTo>
                    <a:lnTo>
                      <a:pt x="3779" y="2049"/>
                    </a:lnTo>
                    <a:lnTo>
                      <a:pt x="3648" y="2114"/>
                    </a:lnTo>
                    <a:lnTo>
                      <a:pt x="3516" y="2178"/>
                    </a:lnTo>
                    <a:lnTo>
                      <a:pt x="3382" y="2239"/>
                    </a:lnTo>
                    <a:lnTo>
                      <a:pt x="3246" y="2297"/>
                    </a:lnTo>
                    <a:lnTo>
                      <a:pt x="3111" y="2354"/>
                    </a:lnTo>
                    <a:lnTo>
                      <a:pt x="2973" y="2409"/>
                    </a:lnTo>
                    <a:lnTo>
                      <a:pt x="2834" y="2461"/>
                    </a:lnTo>
                    <a:lnTo>
                      <a:pt x="2695" y="2511"/>
                    </a:lnTo>
                    <a:lnTo>
                      <a:pt x="2554" y="2558"/>
                    </a:lnTo>
                    <a:lnTo>
                      <a:pt x="2412" y="2604"/>
                    </a:lnTo>
                    <a:lnTo>
                      <a:pt x="2269" y="2647"/>
                    </a:lnTo>
                    <a:lnTo>
                      <a:pt x="2125" y="2686"/>
                    </a:lnTo>
                    <a:lnTo>
                      <a:pt x="1981" y="2725"/>
                    </a:lnTo>
                    <a:lnTo>
                      <a:pt x="1835" y="2760"/>
                    </a:lnTo>
                    <a:lnTo>
                      <a:pt x="1688" y="2792"/>
                    </a:lnTo>
                    <a:lnTo>
                      <a:pt x="1540" y="2822"/>
                    </a:lnTo>
                    <a:lnTo>
                      <a:pt x="1391" y="2850"/>
                    </a:lnTo>
                    <a:lnTo>
                      <a:pt x="1242" y="2875"/>
                    </a:lnTo>
                    <a:lnTo>
                      <a:pt x="1091" y="2898"/>
                    </a:lnTo>
                    <a:lnTo>
                      <a:pt x="940" y="2917"/>
                    </a:lnTo>
                    <a:lnTo>
                      <a:pt x="788" y="2935"/>
                    </a:lnTo>
                    <a:lnTo>
                      <a:pt x="634" y="2949"/>
                    </a:lnTo>
                    <a:lnTo>
                      <a:pt x="480" y="2961"/>
                    </a:lnTo>
                    <a:lnTo>
                      <a:pt x="327" y="2970"/>
                    </a:lnTo>
                    <a:lnTo>
                      <a:pt x="171" y="2977"/>
                    </a:lnTo>
                    <a:lnTo>
                      <a:pt x="16" y="2980"/>
                    </a:lnTo>
                    <a:lnTo>
                      <a:pt x="15" y="2860"/>
                    </a:lnTo>
                    <a:lnTo>
                      <a:pt x="15" y="2740"/>
                    </a:lnTo>
                    <a:lnTo>
                      <a:pt x="14" y="2620"/>
                    </a:lnTo>
                    <a:lnTo>
                      <a:pt x="13" y="2500"/>
                    </a:lnTo>
                    <a:lnTo>
                      <a:pt x="11" y="2381"/>
                    </a:lnTo>
                    <a:lnTo>
                      <a:pt x="10" y="2261"/>
                    </a:lnTo>
                    <a:lnTo>
                      <a:pt x="9" y="2141"/>
                    </a:lnTo>
                    <a:lnTo>
                      <a:pt x="7" y="2021"/>
                    </a:lnTo>
                    <a:lnTo>
                      <a:pt x="6" y="1901"/>
                    </a:lnTo>
                    <a:lnTo>
                      <a:pt x="5" y="1780"/>
                    </a:lnTo>
                    <a:lnTo>
                      <a:pt x="4" y="1661"/>
                    </a:lnTo>
                    <a:lnTo>
                      <a:pt x="3" y="1540"/>
                    </a:lnTo>
                    <a:lnTo>
                      <a:pt x="2" y="1418"/>
                    </a:lnTo>
                    <a:lnTo>
                      <a:pt x="1" y="1297"/>
                    </a:lnTo>
                    <a:lnTo>
                      <a:pt x="0" y="1175"/>
                    </a:lnTo>
                    <a:lnTo>
                      <a:pt x="0" y="1053"/>
                    </a:lnTo>
                    <a:lnTo>
                      <a:pt x="119" y="1050"/>
                    </a:lnTo>
                    <a:lnTo>
                      <a:pt x="239" y="1044"/>
                    </a:lnTo>
                    <a:lnTo>
                      <a:pt x="358" y="1037"/>
                    </a:lnTo>
                    <a:lnTo>
                      <a:pt x="476" y="1028"/>
                    </a:lnTo>
                    <a:lnTo>
                      <a:pt x="594" y="1017"/>
                    </a:lnTo>
                    <a:lnTo>
                      <a:pt x="710" y="1004"/>
                    </a:lnTo>
                    <a:lnTo>
                      <a:pt x="826" y="988"/>
                    </a:lnTo>
                    <a:lnTo>
                      <a:pt x="942" y="971"/>
                    </a:lnTo>
                    <a:lnTo>
                      <a:pt x="1057" y="951"/>
                    </a:lnTo>
                    <a:lnTo>
                      <a:pt x="1171" y="930"/>
                    </a:lnTo>
                    <a:lnTo>
                      <a:pt x="1285" y="907"/>
                    </a:lnTo>
                    <a:lnTo>
                      <a:pt x="1398" y="882"/>
                    </a:lnTo>
                    <a:lnTo>
                      <a:pt x="1510" y="854"/>
                    </a:lnTo>
                    <a:lnTo>
                      <a:pt x="1621" y="825"/>
                    </a:lnTo>
                    <a:lnTo>
                      <a:pt x="1732" y="794"/>
                    </a:lnTo>
                    <a:lnTo>
                      <a:pt x="1841" y="762"/>
                    </a:lnTo>
                    <a:lnTo>
                      <a:pt x="1951" y="727"/>
                    </a:lnTo>
                    <a:lnTo>
                      <a:pt x="2059" y="691"/>
                    </a:lnTo>
                    <a:lnTo>
                      <a:pt x="2166" y="653"/>
                    </a:lnTo>
                    <a:lnTo>
                      <a:pt x="2272" y="613"/>
                    </a:lnTo>
                    <a:lnTo>
                      <a:pt x="2378" y="571"/>
                    </a:lnTo>
                    <a:lnTo>
                      <a:pt x="2483" y="527"/>
                    </a:lnTo>
                    <a:lnTo>
                      <a:pt x="2586" y="483"/>
                    </a:lnTo>
                    <a:lnTo>
                      <a:pt x="2689" y="436"/>
                    </a:lnTo>
                    <a:lnTo>
                      <a:pt x="2791" y="387"/>
                    </a:lnTo>
                    <a:lnTo>
                      <a:pt x="2892" y="336"/>
                    </a:lnTo>
                    <a:lnTo>
                      <a:pt x="2992" y="285"/>
                    </a:lnTo>
                    <a:lnTo>
                      <a:pt x="3092" y="230"/>
                    </a:lnTo>
                    <a:lnTo>
                      <a:pt x="3189" y="176"/>
                    </a:lnTo>
                    <a:lnTo>
                      <a:pt x="3286" y="118"/>
                    </a:lnTo>
                    <a:lnTo>
                      <a:pt x="3382" y="61"/>
                    </a:lnTo>
                    <a:lnTo>
                      <a:pt x="3476" y="0"/>
                    </a:lnTo>
                    <a:lnTo>
                      <a:pt x="3545" y="102"/>
                    </a:lnTo>
                    <a:lnTo>
                      <a:pt x="3614" y="205"/>
                    </a:lnTo>
                    <a:lnTo>
                      <a:pt x="3681" y="306"/>
                    </a:lnTo>
                    <a:lnTo>
                      <a:pt x="3747" y="408"/>
                    </a:lnTo>
                    <a:lnTo>
                      <a:pt x="3815" y="508"/>
                    </a:lnTo>
                    <a:lnTo>
                      <a:pt x="3880" y="609"/>
                    </a:lnTo>
                    <a:lnTo>
                      <a:pt x="3946" y="710"/>
                    </a:lnTo>
                    <a:lnTo>
                      <a:pt x="4011" y="810"/>
                    </a:lnTo>
                    <a:lnTo>
                      <a:pt x="4077" y="911"/>
                    </a:lnTo>
                    <a:lnTo>
                      <a:pt x="4143" y="1010"/>
                    </a:lnTo>
                    <a:lnTo>
                      <a:pt x="4208" y="1111"/>
                    </a:lnTo>
                    <a:lnTo>
                      <a:pt x="4273" y="1210"/>
                    </a:lnTo>
                    <a:lnTo>
                      <a:pt x="4339" y="1310"/>
                    </a:lnTo>
                    <a:lnTo>
                      <a:pt x="4405" y="1410"/>
                    </a:lnTo>
                    <a:lnTo>
                      <a:pt x="4471" y="1509"/>
                    </a:lnTo>
                    <a:lnTo>
                      <a:pt x="4539" y="160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14">
                <a:extLst>
                  <a:ext uri="{FF2B5EF4-FFF2-40B4-BE49-F238E27FC236}">
                    <a16:creationId xmlns:a16="http://schemas.microsoft.com/office/drawing/2014/main" id="{566F83D5-DD39-2E42-9F60-47F7C9B5C9A2}"/>
                  </a:ext>
                </a:extLst>
              </p:cNvPr>
              <p:cNvSpPr>
                <a:spLocks/>
              </p:cNvSpPr>
              <p:nvPr/>
            </p:nvSpPr>
            <p:spPr bwMode="auto">
              <a:xfrm>
                <a:off x="6157913" y="6372225"/>
                <a:ext cx="557213" cy="614362"/>
              </a:xfrm>
              <a:custGeom>
                <a:avLst/>
                <a:gdLst>
                  <a:gd name="T0" fmla="*/ 4150 w 4210"/>
                  <a:gd name="T1" fmla="*/ 818 h 4651"/>
                  <a:gd name="T2" fmla="*/ 4023 w 4210"/>
                  <a:gd name="T3" fmla="*/ 1116 h 4651"/>
                  <a:gd name="T4" fmla="*/ 3885 w 4210"/>
                  <a:gd name="T5" fmla="*/ 1409 h 4651"/>
                  <a:gd name="T6" fmla="*/ 3736 w 4210"/>
                  <a:gd name="T7" fmla="*/ 1696 h 4651"/>
                  <a:gd name="T8" fmla="*/ 3578 w 4210"/>
                  <a:gd name="T9" fmla="*/ 1976 h 4651"/>
                  <a:gd name="T10" fmla="*/ 3409 w 4210"/>
                  <a:gd name="T11" fmla="*/ 2249 h 4651"/>
                  <a:gd name="T12" fmla="*/ 3230 w 4210"/>
                  <a:gd name="T13" fmla="*/ 2516 h 4651"/>
                  <a:gd name="T14" fmla="*/ 3042 w 4210"/>
                  <a:gd name="T15" fmla="*/ 2774 h 4651"/>
                  <a:gd name="T16" fmla="*/ 2845 w 4210"/>
                  <a:gd name="T17" fmla="*/ 3026 h 4651"/>
                  <a:gd name="T18" fmla="*/ 2637 w 4210"/>
                  <a:gd name="T19" fmla="*/ 3270 h 4651"/>
                  <a:gd name="T20" fmla="*/ 2422 w 4210"/>
                  <a:gd name="T21" fmla="*/ 3506 h 4651"/>
                  <a:gd name="T22" fmla="*/ 2197 w 4210"/>
                  <a:gd name="T23" fmla="*/ 3734 h 4651"/>
                  <a:gd name="T24" fmla="*/ 1966 w 4210"/>
                  <a:gd name="T25" fmla="*/ 3953 h 4651"/>
                  <a:gd name="T26" fmla="*/ 1725 w 4210"/>
                  <a:gd name="T27" fmla="*/ 4164 h 4651"/>
                  <a:gd name="T28" fmla="*/ 1477 w 4210"/>
                  <a:gd name="T29" fmla="*/ 4366 h 4651"/>
                  <a:gd name="T30" fmla="*/ 1220 w 4210"/>
                  <a:gd name="T31" fmla="*/ 4558 h 4651"/>
                  <a:gd name="T32" fmla="*/ 1023 w 4210"/>
                  <a:gd name="T33" fmla="*/ 4550 h 4651"/>
                  <a:gd name="T34" fmla="*/ 887 w 4210"/>
                  <a:gd name="T35" fmla="*/ 4353 h 4651"/>
                  <a:gd name="T36" fmla="*/ 751 w 4210"/>
                  <a:gd name="T37" fmla="*/ 4155 h 4651"/>
                  <a:gd name="T38" fmla="*/ 616 w 4210"/>
                  <a:gd name="T39" fmla="*/ 3958 h 4651"/>
                  <a:gd name="T40" fmla="*/ 479 w 4210"/>
                  <a:gd name="T41" fmla="*/ 3760 h 4651"/>
                  <a:gd name="T42" fmla="*/ 342 w 4210"/>
                  <a:gd name="T43" fmla="*/ 3561 h 4651"/>
                  <a:gd name="T44" fmla="*/ 206 w 4210"/>
                  <a:gd name="T45" fmla="*/ 3363 h 4651"/>
                  <a:gd name="T46" fmla="*/ 69 w 4210"/>
                  <a:gd name="T47" fmla="*/ 3162 h 4651"/>
                  <a:gd name="T48" fmla="*/ 100 w 4210"/>
                  <a:gd name="T49" fmla="*/ 2990 h 4651"/>
                  <a:gd name="T50" fmla="*/ 296 w 4210"/>
                  <a:gd name="T51" fmla="*/ 2841 h 4651"/>
                  <a:gd name="T52" fmla="*/ 488 w 4210"/>
                  <a:gd name="T53" fmla="*/ 2686 h 4651"/>
                  <a:gd name="T54" fmla="*/ 672 w 4210"/>
                  <a:gd name="T55" fmla="*/ 2524 h 4651"/>
                  <a:gd name="T56" fmla="*/ 851 w 4210"/>
                  <a:gd name="T57" fmla="*/ 2355 h 4651"/>
                  <a:gd name="T58" fmla="*/ 1024 w 4210"/>
                  <a:gd name="T59" fmla="*/ 2180 h 4651"/>
                  <a:gd name="T60" fmla="*/ 1189 w 4210"/>
                  <a:gd name="T61" fmla="*/ 1999 h 4651"/>
                  <a:gd name="T62" fmla="*/ 1348 w 4210"/>
                  <a:gd name="T63" fmla="*/ 1812 h 4651"/>
                  <a:gd name="T64" fmla="*/ 1500 w 4210"/>
                  <a:gd name="T65" fmla="*/ 1618 h 4651"/>
                  <a:gd name="T66" fmla="*/ 1645 w 4210"/>
                  <a:gd name="T67" fmla="*/ 1419 h 4651"/>
                  <a:gd name="T68" fmla="*/ 1783 w 4210"/>
                  <a:gd name="T69" fmla="*/ 1214 h 4651"/>
                  <a:gd name="T70" fmla="*/ 1913 w 4210"/>
                  <a:gd name="T71" fmla="*/ 1005 h 4651"/>
                  <a:gd name="T72" fmla="*/ 2035 w 4210"/>
                  <a:gd name="T73" fmla="*/ 789 h 4651"/>
                  <a:gd name="T74" fmla="*/ 2149 w 4210"/>
                  <a:gd name="T75" fmla="*/ 569 h 4651"/>
                  <a:gd name="T76" fmla="*/ 2256 w 4210"/>
                  <a:gd name="T77" fmla="*/ 345 h 4651"/>
                  <a:gd name="T78" fmla="*/ 2354 w 4210"/>
                  <a:gd name="T79" fmla="*/ 116 h 4651"/>
                  <a:gd name="T80" fmla="*/ 2517 w 4210"/>
                  <a:gd name="T81" fmla="*/ 42 h 4651"/>
                  <a:gd name="T82" fmla="*/ 2747 w 4210"/>
                  <a:gd name="T83" fmla="*/ 125 h 4651"/>
                  <a:gd name="T84" fmla="*/ 2975 w 4210"/>
                  <a:gd name="T85" fmla="*/ 209 h 4651"/>
                  <a:gd name="T86" fmla="*/ 3200 w 4210"/>
                  <a:gd name="T87" fmla="*/ 294 h 4651"/>
                  <a:gd name="T88" fmla="*/ 3424 w 4210"/>
                  <a:gd name="T89" fmla="*/ 378 h 4651"/>
                  <a:gd name="T90" fmla="*/ 3648 w 4210"/>
                  <a:gd name="T91" fmla="*/ 461 h 4651"/>
                  <a:gd name="T92" fmla="*/ 3871 w 4210"/>
                  <a:gd name="T93" fmla="*/ 545 h 4651"/>
                  <a:gd name="T94" fmla="*/ 4096 w 4210"/>
                  <a:gd name="T95" fmla="*/ 626 h 4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0" h="4651">
                    <a:moveTo>
                      <a:pt x="4210" y="666"/>
                    </a:moveTo>
                    <a:lnTo>
                      <a:pt x="4150" y="818"/>
                    </a:lnTo>
                    <a:lnTo>
                      <a:pt x="4088" y="968"/>
                    </a:lnTo>
                    <a:lnTo>
                      <a:pt x="4023" y="1116"/>
                    </a:lnTo>
                    <a:lnTo>
                      <a:pt x="3955" y="1264"/>
                    </a:lnTo>
                    <a:lnTo>
                      <a:pt x="3885" y="1409"/>
                    </a:lnTo>
                    <a:lnTo>
                      <a:pt x="3812" y="1553"/>
                    </a:lnTo>
                    <a:lnTo>
                      <a:pt x="3736" y="1696"/>
                    </a:lnTo>
                    <a:lnTo>
                      <a:pt x="3658" y="1836"/>
                    </a:lnTo>
                    <a:lnTo>
                      <a:pt x="3578" y="1976"/>
                    </a:lnTo>
                    <a:lnTo>
                      <a:pt x="3495" y="2113"/>
                    </a:lnTo>
                    <a:lnTo>
                      <a:pt x="3409" y="2249"/>
                    </a:lnTo>
                    <a:lnTo>
                      <a:pt x="3321" y="2383"/>
                    </a:lnTo>
                    <a:lnTo>
                      <a:pt x="3230" y="2516"/>
                    </a:lnTo>
                    <a:lnTo>
                      <a:pt x="3137" y="2646"/>
                    </a:lnTo>
                    <a:lnTo>
                      <a:pt x="3042" y="2774"/>
                    </a:lnTo>
                    <a:lnTo>
                      <a:pt x="2944" y="2901"/>
                    </a:lnTo>
                    <a:lnTo>
                      <a:pt x="2845" y="3026"/>
                    </a:lnTo>
                    <a:lnTo>
                      <a:pt x="2742" y="3149"/>
                    </a:lnTo>
                    <a:lnTo>
                      <a:pt x="2637" y="3270"/>
                    </a:lnTo>
                    <a:lnTo>
                      <a:pt x="2531" y="3389"/>
                    </a:lnTo>
                    <a:lnTo>
                      <a:pt x="2422" y="3506"/>
                    </a:lnTo>
                    <a:lnTo>
                      <a:pt x="2311" y="3621"/>
                    </a:lnTo>
                    <a:lnTo>
                      <a:pt x="2197" y="3734"/>
                    </a:lnTo>
                    <a:lnTo>
                      <a:pt x="2083" y="3844"/>
                    </a:lnTo>
                    <a:lnTo>
                      <a:pt x="1966" y="3953"/>
                    </a:lnTo>
                    <a:lnTo>
                      <a:pt x="1846" y="4059"/>
                    </a:lnTo>
                    <a:lnTo>
                      <a:pt x="1725" y="4164"/>
                    </a:lnTo>
                    <a:lnTo>
                      <a:pt x="1602" y="4265"/>
                    </a:lnTo>
                    <a:lnTo>
                      <a:pt x="1477" y="4366"/>
                    </a:lnTo>
                    <a:lnTo>
                      <a:pt x="1349" y="4463"/>
                    </a:lnTo>
                    <a:lnTo>
                      <a:pt x="1220" y="4558"/>
                    </a:lnTo>
                    <a:lnTo>
                      <a:pt x="1090" y="4651"/>
                    </a:lnTo>
                    <a:lnTo>
                      <a:pt x="1023" y="4550"/>
                    </a:lnTo>
                    <a:lnTo>
                      <a:pt x="955" y="4452"/>
                    </a:lnTo>
                    <a:lnTo>
                      <a:pt x="887" y="4353"/>
                    </a:lnTo>
                    <a:lnTo>
                      <a:pt x="820" y="4254"/>
                    </a:lnTo>
                    <a:lnTo>
                      <a:pt x="751" y="4155"/>
                    </a:lnTo>
                    <a:lnTo>
                      <a:pt x="683" y="4056"/>
                    </a:lnTo>
                    <a:lnTo>
                      <a:pt x="616" y="3958"/>
                    </a:lnTo>
                    <a:lnTo>
                      <a:pt x="547" y="3859"/>
                    </a:lnTo>
                    <a:lnTo>
                      <a:pt x="479" y="3760"/>
                    </a:lnTo>
                    <a:lnTo>
                      <a:pt x="411" y="3661"/>
                    </a:lnTo>
                    <a:lnTo>
                      <a:pt x="342" y="3561"/>
                    </a:lnTo>
                    <a:lnTo>
                      <a:pt x="274" y="3462"/>
                    </a:lnTo>
                    <a:lnTo>
                      <a:pt x="206" y="3363"/>
                    </a:lnTo>
                    <a:lnTo>
                      <a:pt x="137" y="3262"/>
                    </a:lnTo>
                    <a:lnTo>
                      <a:pt x="69" y="3162"/>
                    </a:lnTo>
                    <a:lnTo>
                      <a:pt x="0" y="3060"/>
                    </a:lnTo>
                    <a:lnTo>
                      <a:pt x="100" y="2990"/>
                    </a:lnTo>
                    <a:lnTo>
                      <a:pt x="199" y="2916"/>
                    </a:lnTo>
                    <a:lnTo>
                      <a:pt x="296" y="2841"/>
                    </a:lnTo>
                    <a:lnTo>
                      <a:pt x="393" y="2764"/>
                    </a:lnTo>
                    <a:lnTo>
                      <a:pt x="488" y="2686"/>
                    </a:lnTo>
                    <a:lnTo>
                      <a:pt x="581" y="2606"/>
                    </a:lnTo>
                    <a:lnTo>
                      <a:pt x="672" y="2524"/>
                    </a:lnTo>
                    <a:lnTo>
                      <a:pt x="762" y="2441"/>
                    </a:lnTo>
                    <a:lnTo>
                      <a:pt x="851" y="2355"/>
                    </a:lnTo>
                    <a:lnTo>
                      <a:pt x="938" y="2269"/>
                    </a:lnTo>
                    <a:lnTo>
                      <a:pt x="1024" y="2180"/>
                    </a:lnTo>
                    <a:lnTo>
                      <a:pt x="1107" y="2090"/>
                    </a:lnTo>
                    <a:lnTo>
                      <a:pt x="1189" y="1999"/>
                    </a:lnTo>
                    <a:lnTo>
                      <a:pt x="1269" y="1906"/>
                    </a:lnTo>
                    <a:lnTo>
                      <a:pt x="1348" y="1812"/>
                    </a:lnTo>
                    <a:lnTo>
                      <a:pt x="1425" y="1715"/>
                    </a:lnTo>
                    <a:lnTo>
                      <a:pt x="1500" y="1618"/>
                    </a:lnTo>
                    <a:lnTo>
                      <a:pt x="1574" y="1519"/>
                    </a:lnTo>
                    <a:lnTo>
                      <a:pt x="1645" y="1419"/>
                    </a:lnTo>
                    <a:lnTo>
                      <a:pt x="1715" y="1317"/>
                    </a:lnTo>
                    <a:lnTo>
                      <a:pt x="1783" y="1214"/>
                    </a:lnTo>
                    <a:lnTo>
                      <a:pt x="1849" y="1110"/>
                    </a:lnTo>
                    <a:lnTo>
                      <a:pt x="1913" y="1005"/>
                    </a:lnTo>
                    <a:lnTo>
                      <a:pt x="1975" y="897"/>
                    </a:lnTo>
                    <a:lnTo>
                      <a:pt x="2035" y="789"/>
                    </a:lnTo>
                    <a:lnTo>
                      <a:pt x="2094" y="680"/>
                    </a:lnTo>
                    <a:lnTo>
                      <a:pt x="2149" y="569"/>
                    </a:lnTo>
                    <a:lnTo>
                      <a:pt x="2204" y="458"/>
                    </a:lnTo>
                    <a:lnTo>
                      <a:pt x="2256" y="345"/>
                    </a:lnTo>
                    <a:lnTo>
                      <a:pt x="2306" y="231"/>
                    </a:lnTo>
                    <a:lnTo>
                      <a:pt x="2354" y="116"/>
                    </a:lnTo>
                    <a:lnTo>
                      <a:pt x="2400" y="0"/>
                    </a:lnTo>
                    <a:lnTo>
                      <a:pt x="2517" y="42"/>
                    </a:lnTo>
                    <a:lnTo>
                      <a:pt x="2632" y="83"/>
                    </a:lnTo>
                    <a:lnTo>
                      <a:pt x="2747" y="125"/>
                    </a:lnTo>
                    <a:lnTo>
                      <a:pt x="2861" y="167"/>
                    </a:lnTo>
                    <a:lnTo>
                      <a:pt x="2975" y="209"/>
                    </a:lnTo>
                    <a:lnTo>
                      <a:pt x="3087" y="251"/>
                    </a:lnTo>
                    <a:lnTo>
                      <a:pt x="3200" y="294"/>
                    </a:lnTo>
                    <a:lnTo>
                      <a:pt x="3312" y="335"/>
                    </a:lnTo>
                    <a:lnTo>
                      <a:pt x="3424" y="378"/>
                    </a:lnTo>
                    <a:lnTo>
                      <a:pt x="3536" y="420"/>
                    </a:lnTo>
                    <a:lnTo>
                      <a:pt x="3648" y="461"/>
                    </a:lnTo>
                    <a:lnTo>
                      <a:pt x="3760" y="503"/>
                    </a:lnTo>
                    <a:lnTo>
                      <a:pt x="3871" y="545"/>
                    </a:lnTo>
                    <a:lnTo>
                      <a:pt x="3983" y="585"/>
                    </a:lnTo>
                    <a:lnTo>
                      <a:pt x="4096" y="626"/>
                    </a:lnTo>
                    <a:lnTo>
                      <a:pt x="4210" y="66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Freeform 15">
                <a:extLst>
                  <a:ext uri="{FF2B5EF4-FFF2-40B4-BE49-F238E27FC236}">
                    <a16:creationId xmlns:a16="http://schemas.microsoft.com/office/drawing/2014/main" id="{859BDC12-166A-9AF6-4F7B-3BA378536C11}"/>
                  </a:ext>
                </a:extLst>
              </p:cNvPr>
              <p:cNvSpPr>
                <a:spLocks/>
              </p:cNvSpPr>
              <p:nvPr/>
            </p:nvSpPr>
            <p:spPr bwMode="auto">
              <a:xfrm>
                <a:off x="6486525" y="5740400"/>
                <a:ext cx="301625" cy="685800"/>
              </a:xfrm>
              <a:custGeom>
                <a:avLst/>
                <a:gdLst>
                  <a:gd name="T0" fmla="*/ 1986 w 2286"/>
                  <a:gd name="T1" fmla="*/ 143 h 5179"/>
                  <a:gd name="T2" fmla="*/ 2041 w 2286"/>
                  <a:gd name="T3" fmla="*/ 359 h 5179"/>
                  <a:gd name="T4" fmla="*/ 2092 w 2286"/>
                  <a:gd name="T5" fmla="*/ 578 h 5179"/>
                  <a:gd name="T6" fmla="*/ 2136 w 2286"/>
                  <a:gd name="T7" fmla="*/ 798 h 5179"/>
                  <a:gd name="T8" fmla="*/ 2176 w 2286"/>
                  <a:gd name="T9" fmla="*/ 1021 h 5179"/>
                  <a:gd name="T10" fmla="*/ 2209 w 2286"/>
                  <a:gd name="T11" fmla="*/ 1245 h 5179"/>
                  <a:gd name="T12" fmla="*/ 2237 w 2286"/>
                  <a:gd name="T13" fmla="*/ 1472 h 5179"/>
                  <a:gd name="T14" fmla="*/ 2258 w 2286"/>
                  <a:gd name="T15" fmla="*/ 1699 h 5179"/>
                  <a:gd name="T16" fmla="*/ 2273 w 2286"/>
                  <a:gd name="T17" fmla="*/ 1930 h 5179"/>
                  <a:gd name="T18" fmla="*/ 2283 w 2286"/>
                  <a:gd name="T19" fmla="*/ 2161 h 5179"/>
                  <a:gd name="T20" fmla="*/ 2286 w 2286"/>
                  <a:gd name="T21" fmla="*/ 2395 h 5179"/>
                  <a:gd name="T22" fmla="*/ 2282 w 2286"/>
                  <a:gd name="T23" fmla="*/ 2667 h 5179"/>
                  <a:gd name="T24" fmla="*/ 2269 w 2286"/>
                  <a:gd name="T25" fmla="*/ 2938 h 5179"/>
                  <a:gd name="T26" fmla="*/ 2248 w 2286"/>
                  <a:gd name="T27" fmla="*/ 3207 h 5179"/>
                  <a:gd name="T28" fmla="*/ 2219 w 2286"/>
                  <a:gd name="T29" fmla="*/ 3473 h 5179"/>
                  <a:gd name="T30" fmla="*/ 2180 w 2286"/>
                  <a:gd name="T31" fmla="*/ 3738 h 5179"/>
                  <a:gd name="T32" fmla="*/ 2135 w 2286"/>
                  <a:gd name="T33" fmla="*/ 3999 h 5179"/>
                  <a:gd name="T34" fmla="*/ 2082 w 2286"/>
                  <a:gd name="T35" fmla="*/ 4257 h 5179"/>
                  <a:gd name="T36" fmla="*/ 2021 w 2286"/>
                  <a:gd name="T37" fmla="*/ 4513 h 5179"/>
                  <a:gd name="T38" fmla="*/ 1952 w 2286"/>
                  <a:gd name="T39" fmla="*/ 4766 h 5179"/>
                  <a:gd name="T40" fmla="*/ 1876 w 2286"/>
                  <a:gd name="T41" fmla="*/ 5015 h 5179"/>
                  <a:gd name="T42" fmla="*/ 1707 w 2286"/>
                  <a:gd name="T43" fmla="*/ 5140 h 5179"/>
                  <a:gd name="T44" fmla="*/ 1368 w 2286"/>
                  <a:gd name="T45" fmla="*/ 5020 h 5179"/>
                  <a:gd name="T46" fmla="*/ 1027 w 2286"/>
                  <a:gd name="T47" fmla="*/ 4903 h 5179"/>
                  <a:gd name="T48" fmla="*/ 686 w 2286"/>
                  <a:gd name="T49" fmla="*/ 4784 h 5179"/>
                  <a:gd name="T50" fmla="*/ 344 w 2286"/>
                  <a:gd name="T51" fmla="*/ 4666 h 5179"/>
                  <a:gd name="T52" fmla="*/ 0 w 2286"/>
                  <a:gd name="T53" fmla="*/ 4545 h 5179"/>
                  <a:gd name="T54" fmla="*/ 63 w 2286"/>
                  <a:gd name="T55" fmla="*/ 4354 h 5179"/>
                  <a:gd name="T56" fmla="*/ 120 w 2286"/>
                  <a:gd name="T57" fmla="*/ 4160 h 5179"/>
                  <a:gd name="T58" fmla="*/ 171 w 2286"/>
                  <a:gd name="T59" fmla="*/ 3965 h 5179"/>
                  <a:gd name="T60" fmla="*/ 216 w 2286"/>
                  <a:gd name="T61" fmla="*/ 3766 h 5179"/>
                  <a:gd name="T62" fmla="*/ 255 w 2286"/>
                  <a:gd name="T63" fmla="*/ 3566 h 5179"/>
                  <a:gd name="T64" fmla="*/ 288 w 2286"/>
                  <a:gd name="T65" fmla="*/ 3363 h 5179"/>
                  <a:gd name="T66" fmla="*/ 314 w 2286"/>
                  <a:gd name="T67" fmla="*/ 3159 h 5179"/>
                  <a:gd name="T68" fmla="*/ 336 w 2286"/>
                  <a:gd name="T69" fmla="*/ 2953 h 5179"/>
                  <a:gd name="T70" fmla="*/ 350 w 2286"/>
                  <a:gd name="T71" fmla="*/ 2745 h 5179"/>
                  <a:gd name="T72" fmla="*/ 357 w 2286"/>
                  <a:gd name="T73" fmla="*/ 2534 h 5179"/>
                  <a:gd name="T74" fmla="*/ 357 w 2286"/>
                  <a:gd name="T75" fmla="*/ 2275 h 5179"/>
                  <a:gd name="T76" fmla="*/ 342 w 2286"/>
                  <a:gd name="T77" fmla="*/ 1919 h 5179"/>
                  <a:gd name="T78" fmla="*/ 308 w 2286"/>
                  <a:gd name="T79" fmla="*/ 1569 h 5179"/>
                  <a:gd name="T80" fmla="*/ 256 w 2286"/>
                  <a:gd name="T81" fmla="*/ 1224 h 5179"/>
                  <a:gd name="T82" fmla="*/ 185 w 2286"/>
                  <a:gd name="T83" fmla="*/ 885 h 5179"/>
                  <a:gd name="T84" fmla="*/ 99 w 2286"/>
                  <a:gd name="T85" fmla="*/ 553 h 5179"/>
                  <a:gd name="T86" fmla="*/ 446 w 2286"/>
                  <a:gd name="T87" fmla="*/ 447 h 5179"/>
                  <a:gd name="T88" fmla="*/ 794 w 2286"/>
                  <a:gd name="T89" fmla="*/ 344 h 5179"/>
                  <a:gd name="T90" fmla="*/ 1141 w 2286"/>
                  <a:gd name="T91" fmla="*/ 241 h 5179"/>
                  <a:gd name="T92" fmla="*/ 1487 w 2286"/>
                  <a:gd name="T93" fmla="*/ 138 h 5179"/>
                  <a:gd name="T94" fmla="*/ 1831 w 2286"/>
                  <a:gd name="T95" fmla="*/ 35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6" h="5179">
                    <a:moveTo>
                      <a:pt x="1945" y="0"/>
                    </a:moveTo>
                    <a:lnTo>
                      <a:pt x="1966" y="71"/>
                    </a:lnTo>
                    <a:lnTo>
                      <a:pt x="1986" y="143"/>
                    </a:lnTo>
                    <a:lnTo>
                      <a:pt x="2005" y="214"/>
                    </a:lnTo>
                    <a:lnTo>
                      <a:pt x="2023" y="286"/>
                    </a:lnTo>
                    <a:lnTo>
                      <a:pt x="2041" y="359"/>
                    </a:lnTo>
                    <a:lnTo>
                      <a:pt x="2059" y="431"/>
                    </a:lnTo>
                    <a:lnTo>
                      <a:pt x="2076" y="504"/>
                    </a:lnTo>
                    <a:lnTo>
                      <a:pt x="2092" y="578"/>
                    </a:lnTo>
                    <a:lnTo>
                      <a:pt x="2108" y="650"/>
                    </a:lnTo>
                    <a:lnTo>
                      <a:pt x="2123" y="724"/>
                    </a:lnTo>
                    <a:lnTo>
                      <a:pt x="2136" y="798"/>
                    </a:lnTo>
                    <a:lnTo>
                      <a:pt x="2150" y="871"/>
                    </a:lnTo>
                    <a:lnTo>
                      <a:pt x="2163" y="946"/>
                    </a:lnTo>
                    <a:lnTo>
                      <a:pt x="2176" y="1021"/>
                    </a:lnTo>
                    <a:lnTo>
                      <a:pt x="2188" y="1096"/>
                    </a:lnTo>
                    <a:lnTo>
                      <a:pt x="2198" y="1170"/>
                    </a:lnTo>
                    <a:lnTo>
                      <a:pt x="2209" y="1245"/>
                    </a:lnTo>
                    <a:lnTo>
                      <a:pt x="2219" y="1320"/>
                    </a:lnTo>
                    <a:lnTo>
                      <a:pt x="2228" y="1396"/>
                    </a:lnTo>
                    <a:lnTo>
                      <a:pt x="2237" y="1472"/>
                    </a:lnTo>
                    <a:lnTo>
                      <a:pt x="2244" y="1547"/>
                    </a:lnTo>
                    <a:lnTo>
                      <a:pt x="2252" y="1623"/>
                    </a:lnTo>
                    <a:lnTo>
                      <a:pt x="2258" y="1699"/>
                    </a:lnTo>
                    <a:lnTo>
                      <a:pt x="2264" y="1776"/>
                    </a:lnTo>
                    <a:lnTo>
                      <a:pt x="2269" y="1853"/>
                    </a:lnTo>
                    <a:lnTo>
                      <a:pt x="2273" y="1930"/>
                    </a:lnTo>
                    <a:lnTo>
                      <a:pt x="2277" y="2007"/>
                    </a:lnTo>
                    <a:lnTo>
                      <a:pt x="2281" y="2084"/>
                    </a:lnTo>
                    <a:lnTo>
                      <a:pt x="2283" y="2161"/>
                    </a:lnTo>
                    <a:lnTo>
                      <a:pt x="2285" y="2239"/>
                    </a:lnTo>
                    <a:lnTo>
                      <a:pt x="2286" y="2317"/>
                    </a:lnTo>
                    <a:lnTo>
                      <a:pt x="2286" y="2395"/>
                    </a:lnTo>
                    <a:lnTo>
                      <a:pt x="2286" y="2485"/>
                    </a:lnTo>
                    <a:lnTo>
                      <a:pt x="2284" y="2576"/>
                    </a:lnTo>
                    <a:lnTo>
                      <a:pt x="2282" y="2667"/>
                    </a:lnTo>
                    <a:lnTo>
                      <a:pt x="2279" y="2758"/>
                    </a:lnTo>
                    <a:lnTo>
                      <a:pt x="2274" y="2849"/>
                    </a:lnTo>
                    <a:lnTo>
                      <a:pt x="2269" y="2938"/>
                    </a:lnTo>
                    <a:lnTo>
                      <a:pt x="2263" y="3028"/>
                    </a:lnTo>
                    <a:lnTo>
                      <a:pt x="2256" y="3118"/>
                    </a:lnTo>
                    <a:lnTo>
                      <a:pt x="2248" y="3207"/>
                    </a:lnTo>
                    <a:lnTo>
                      <a:pt x="2239" y="3296"/>
                    </a:lnTo>
                    <a:lnTo>
                      <a:pt x="2229" y="3386"/>
                    </a:lnTo>
                    <a:lnTo>
                      <a:pt x="2219" y="3473"/>
                    </a:lnTo>
                    <a:lnTo>
                      <a:pt x="2207" y="3562"/>
                    </a:lnTo>
                    <a:lnTo>
                      <a:pt x="2194" y="3650"/>
                    </a:lnTo>
                    <a:lnTo>
                      <a:pt x="2180" y="3738"/>
                    </a:lnTo>
                    <a:lnTo>
                      <a:pt x="2166" y="3825"/>
                    </a:lnTo>
                    <a:lnTo>
                      <a:pt x="2151" y="3912"/>
                    </a:lnTo>
                    <a:lnTo>
                      <a:pt x="2135" y="3999"/>
                    </a:lnTo>
                    <a:lnTo>
                      <a:pt x="2118" y="4085"/>
                    </a:lnTo>
                    <a:lnTo>
                      <a:pt x="2100" y="4172"/>
                    </a:lnTo>
                    <a:lnTo>
                      <a:pt x="2082" y="4257"/>
                    </a:lnTo>
                    <a:lnTo>
                      <a:pt x="2062" y="4343"/>
                    </a:lnTo>
                    <a:lnTo>
                      <a:pt x="2041" y="4428"/>
                    </a:lnTo>
                    <a:lnTo>
                      <a:pt x="2021" y="4513"/>
                    </a:lnTo>
                    <a:lnTo>
                      <a:pt x="1999" y="4598"/>
                    </a:lnTo>
                    <a:lnTo>
                      <a:pt x="1975" y="4682"/>
                    </a:lnTo>
                    <a:lnTo>
                      <a:pt x="1952" y="4766"/>
                    </a:lnTo>
                    <a:lnTo>
                      <a:pt x="1927" y="4849"/>
                    </a:lnTo>
                    <a:lnTo>
                      <a:pt x="1902" y="4933"/>
                    </a:lnTo>
                    <a:lnTo>
                      <a:pt x="1876" y="5015"/>
                    </a:lnTo>
                    <a:lnTo>
                      <a:pt x="1849" y="5098"/>
                    </a:lnTo>
                    <a:lnTo>
                      <a:pt x="1821" y="5179"/>
                    </a:lnTo>
                    <a:lnTo>
                      <a:pt x="1707" y="5140"/>
                    </a:lnTo>
                    <a:lnTo>
                      <a:pt x="1594" y="5100"/>
                    </a:lnTo>
                    <a:lnTo>
                      <a:pt x="1481" y="5060"/>
                    </a:lnTo>
                    <a:lnTo>
                      <a:pt x="1368" y="5020"/>
                    </a:lnTo>
                    <a:lnTo>
                      <a:pt x="1254" y="4982"/>
                    </a:lnTo>
                    <a:lnTo>
                      <a:pt x="1141" y="4942"/>
                    </a:lnTo>
                    <a:lnTo>
                      <a:pt x="1027" y="4903"/>
                    </a:lnTo>
                    <a:lnTo>
                      <a:pt x="914" y="4863"/>
                    </a:lnTo>
                    <a:lnTo>
                      <a:pt x="800" y="4824"/>
                    </a:lnTo>
                    <a:lnTo>
                      <a:pt x="686" y="4784"/>
                    </a:lnTo>
                    <a:lnTo>
                      <a:pt x="573" y="4745"/>
                    </a:lnTo>
                    <a:lnTo>
                      <a:pt x="459" y="4705"/>
                    </a:lnTo>
                    <a:lnTo>
                      <a:pt x="344" y="4666"/>
                    </a:lnTo>
                    <a:lnTo>
                      <a:pt x="230" y="4625"/>
                    </a:lnTo>
                    <a:lnTo>
                      <a:pt x="116" y="4585"/>
                    </a:lnTo>
                    <a:lnTo>
                      <a:pt x="0" y="4545"/>
                    </a:lnTo>
                    <a:lnTo>
                      <a:pt x="22" y="4481"/>
                    </a:lnTo>
                    <a:lnTo>
                      <a:pt x="43" y="4418"/>
                    </a:lnTo>
                    <a:lnTo>
                      <a:pt x="63" y="4354"/>
                    </a:lnTo>
                    <a:lnTo>
                      <a:pt x="83" y="4290"/>
                    </a:lnTo>
                    <a:lnTo>
                      <a:pt x="102" y="4225"/>
                    </a:lnTo>
                    <a:lnTo>
                      <a:pt x="120" y="4160"/>
                    </a:lnTo>
                    <a:lnTo>
                      <a:pt x="137" y="4095"/>
                    </a:lnTo>
                    <a:lnTo>
                      <a:pt x="154" y="4030"/>
                    </a:lnTo>
                    <a:lnTo>
                      <a:pt x="171" y="3965"/>
                    </a:lnTo>
                    <a:lnTo>
                      <a:pt x="186" y="3899"/>
                    </a:lnTo>
                    <a:lnTo>
                      <a:pt x="201" y="3832"/>
                    </a:lnTo>
                    <a:lnTo>
                      <a:pt x="216" y="3766"/>
                    </a:lnTo>
                    <a:lnTo>
                      <a:pt x="230" y="3700"/>
                    </a:lnTo>
                    <a:lnTo>
                      <a:pt x="243" y="3633"/>
                    </a:lnTo>
                    <a:lnTo>
                      <a:pt x="255" y="3566"/>
                    </a:lnTo>
                    <a:lnTo>
                      <a:pt x="266" y="3499"/>
                    </a:lnTo>
                    <a:lnTo>
                      <a:pt x="278" y="3432"/>
                    </a:lnTo>
                    <a:lnTo>
                      <a:pt x="288" y="3363"/>
                    </a:lnTo>
                    <a:lnTo>
                      <a:pt x="297" y="3296"/>
                    </a:lnTo>
                    <a:lnTo>
                      <a:pt x="307" y="3228"/>
                    </a:lnTo>
                    <a:lnTo>
                      <a:pt x="314" y="3159"/>
                    </a:lnTo>
                    <a:lnTo>
                      <a:pt x="322" y="3091"/>
                    </a:lnTo>
                    <a:lnTo>
                      <a:pt x="329" y="3022"/>
                    </a:lnTo>
                    <a:lnTo>
                      <a:pt x="336" y="2953"/>
                    </a:lnTo>
                    <a:lnTo>
                      <a:pt x="341" y="2884"/>
                    </a:lnTo>
                    <a:lnTo>
                      <a:pt x="345" y="2814"/>
                    </a:lnTo>
                    <a:lnTo>
                      <a:pt x="350" y="2745"/>
                    </a:lnTo>
                    <a:lnTo>
                      <a:pt x="353" y="2674"/>
                    </a:lnTo>
                    <a:lnTo>
                      <a:pt x="355" y="2605"/>
                    </a:lnTo>
                    <a:lnTo>
                      <a:pt x="357" y="2534"/>
                    </a:lnTo>
                    <a:lnTo>
                      <a:pt x="358" y="2465"/>
                    </a:lnTo>
                    <a:lnTo>
                      <a:pt x="358" y="2395"/>
                    </a:lnTo>
                    <a:lnTo>
                      <a:pt x="357" y="2275"/>
                    </a:lnTo>
                    <a:lnTo>
                      <a:pt x="354" y="2155"/>
                    </a:lnTo>
                    <a:lnTo>
                      <a:pt x="350" y="2037"/>
                    </a:lnTo>
                    <a:lnTo>
                      <a:pt x="342" y="1919"/>
                    </a:lnTo>
                    <a:lnTo>
                      <a:pt x="333" y="1802"/>
                    </a:lnTo>
                    <a:lnTo>
                      <a:pt x="321" y="1685"/>
                    </a:lnTo>
                    <a:lnTo>
                      <a:pt x="308" y="1569"/>
                    </a:lnTo>
                    <a:lnTo>
                      <a:pt x="292" y="1453"/>
                    </a:lnTo>
                    <a:lnTo>
                      <a:pt x="275" y="1338"/>
                    </a:lnTo>
                    <a:lnTo>
                      <a:pt x="256" y="1224"/>
                    </a:lnTo>
                    <a:lnTo>
                      <a:pt x="234" y="1111"/>
                    </a:lnTo>
                    <a:lnTo>
                      <a:pt x="211" y="997"/>
                    </a:lnTo>
                    <a:lnTo>
                      <a:pt x="185" y="885"/>
                    </a:lnTo>
                    <a:lnTo>
                      <a:pt x="159" y="773"/>
                    </a:lnTo>
                    <a:lnTo>
                      <a:pt x="130" y="663"/>
                    </a:lnTo>
                    <a:lnTo>
                      <a:pt x="99" y="553"/>
                    </a:lnTo>
                    <a:lnTo>
                      <a:pt x="214" y="518"/>
                    </a:lnTo>
                    <a:lnTo>
                      <a:pt x="330" y="482"/>
                    </a:lnTo>
                    <a:lnTo>
                      <a:pt x="446" y="447"/>
                    </a:lnTo>
                    <a:lnTo>
                      <a:pt x="562" y="412"/>
                    </a:lnTo>
                    <a:lnTo>
                      <a:pt x="678" y="378"/>
                    </a:lnTo>
                    <a:lnTo>
                      <a:pt x="794" y="344"/>
                    </a:lnTo>
                    <a:lnTo>
                      <a:pt x="909" y="309"/>
                    </a:lnTo>
                    <a:lnTo>
                      <a:pt x="1026" y="275"/>
                    </a:lnTo>
                    <a:lnTo>
                      <a:pt x="1141" y="241"/>
                    </a:lnTo>
                    <a:lnTo>
                      <a:pt x="1256" y="207"/>
                    </a:lnTo>
                    <a:lnTo>
                      <a:pt x="1372" y="173"/>
                    </a:lnTo>
                    <a:lnTo>
                      <a:pt x="1487" y="138"/>
                    </a:lnTo>
                    <a:lnTo>
                      <a:pt x="1602" y="104"/>
                    </a:lnTo>
                    <a:lnTo>
                      <a:pt x="1717" y="69"/>
                    </a:lnTo>
                    <a:lnTo>
                      <a:pt x="1831" y="35"/>
                    </a:lnTo>
                    <a:lnTo>
                      <a:pt x="194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Freeform 16">
                <a:extLst>
                  <a:ext uri="{FF2B5EF4-FFF2-40B4-BE49-F238E27FC236}">
                    <a16:creationId xmlns:a16="http://schemas.microsoft.com/office/drawing/2014/main" id="{3D8FA43C-9A99-CB70-B9F8-0ED7E32F960F}"/>
                  </a:ext>
                </a:extLst>
              </p:cNvPr>
              <p:cNvSpPr>
                <a:spLocks/>
              </p:cNvSpPr>
              <p:nvPr/>
            </p:nvSpPr>
            <p:spPr bwMode="auto">
              <a:xfrm>
                <a:off x="6176964" y="5145088"/>
                <a:ext cx="555625" cy="639763"/>
              </a:xfrm>
              <a:custGeom>
                <a:avLst/>
                <a:gdLst>
                  <a:gd name="T0" fmla="*/ 1255 w 4206"/>
                  <a:gd name="T1" fmla="*/ 99 h 4833"/>
                  <a:gd name="T2" fmla="*/ 1516 w 4206"/>
                  <a:gd name="T3" fmla="*/ 306 h 4833"/>
                  <a:gd name="T4" fmla="*/ 1767 w 4206"/>
                  <a:gd name="T5" fmla="*/ 521 h 4833"/>
                  <a:gd name="T6" fmla="*/ 2010 w 4206"/>
                  <a:gd name="T7" fmla="*/ 747 h 4833"/>
                  <a:gd name="T8" fmla="*/ 2244 w 4206"/>
                  <a:gd name="T9" fmla="*/ 982 h 4833"/>
                  <a:gd name="T10" fmla="*/ 2470 w 4206"/>
                  <a:gd name="T11" fmla="*/ 1225 h 4833"/>
                  <a:gd name="T12" fmla="*/ 2685 w 4206"/>
                  <a:gd name="T13" fmla="*/ 1477 h 4833"/>
                  <a:gd name="T14" fmla="*/ 2891 w 4206"/>
                  <a:gd name="T15" fmla="*/ 1738 h 4833"/>
                  <a:gd name="T16" fmla="*/ 3086 w 4206"/>
                  <a:gd name="T17" fmla="*/ 2006 h 4833"/>
                  <a:gd name="T18" fmla="*/ 3272 w 4206"/>
                  <a:gd name="T19" fmla="*/ 2283 h 4833"/>
                  <a:gd name="T20" fmla="*/ 3447 w 4206"/>
                  <a:gd name="T21" fmla="*/ 2566 h 4833"/>
                  <a:gd name="T22" fmla="*/ 3610 w 4206"/>
                  <a:gd name="T23" fmla="*/ 2857 h 4833"/>
                  <a:gd name="T24" fmla="*/ 3763 w 4206"/>
                  <a:gd name="T25" fmla="*/ 3154 h 4833"/>
                  <a:gd name="T26" fmla="*/ 3904 w 4206"/>
                  <a:gd name="T27" fmla="*/ 3459 h 4833"/>
                  <a:gd name="T28" fmla="*/ 4034 w 4206"/>
                  <a:gd name="T29" fmla="*/ 3770 h 4833"/>
                  <a:gd name="T30" fmla="*/ 4152 w 4206"/>
                  <a:gd name="T31" fmla="*/ 4087 h 4833"/>
                  <a:gd name="T32" fmla="*/ 4091 w 4206"/>
                  <a:gd name="T33" fmla="*/ 4284 h 4833"/>
                  <a:gd name="T34" fmla="*/ 3862 w 4206"/>
                  <a:gd name="T35" fmla="*/ 4355 h 4833"/>
                  <a:gd name="T36" fmla="*/ 3633 w 4206"/>
                  <a:gd name="T37" fmla="*/ 4429 h 4833"/>
                  <a:gd name="T38" fmla="*/ 3404 w 4206"/>
                  <a:gd name="T39" fmla="*/ 4502 h 4833"/>
                  <a:gd name="T40" fmla="*/ 3175 w 4206"/>
                  <a:gd name="T41" fmla="*/ 4577 h 4833"/>
                  <a:gd name="T42" fmla="*/ 2945 w 4206"/>
                  <a:gd name="T43" fmla="*/ 4651 h 4833"/>
                  <a:gd name="T44" fmla="*/ 2714 w 4206"/>
                  <a:gd name="T45" fmla="*/ 4725 h 4833"/>
                  <a:gd name="T46" fmla="*/ 2485 w 4206"/>
                  <a:gd name="T47" fmla="*/ 4797 h 4833"/>
                  <a:gd name="T48" fmla="*/ 2328 w 4206"/>
                  <a:gd name="T49" fmla="*/ 4710 h 4833"/>
                  <a:gd name="T50" fmla="*/ 2237 w 4206"/>
                  <a:gd name="T51" fmla="*/ 4466 h 4833"/>
                  <a:gd name="T52" fmla="*/ 2136 w 4206"/>
                  <a:gd name="T53" fmla="*/ 4228 h 4833"/>
                  <a:gd name="T54" fmla="*/ 2028 w 4206"/>
                  <a:gd name="T55" fmla="*/ 3994 h 4833"/>
                  <a:gd name="T56" fmla="*/ 1910 w 4206"/>
                  <a:gd name="T57" fmla="*/ 3765 h 4833"/>
                  <a:gd name="T58" fmla="*/ 1784 w 4206"/>
                  <a:gd name="T59" fmla="*/ 3541 h 4833"/>
                  <a:gd name="T60" fmla="*/ 1649 w 4206"/>
                  <a:gd name="T61" fmla="*/ 3323 h 4833"/>
                  <a:gd name="T62" fmla="*/ 1507 w 4206"/>
                  <a:gd name="T63" fmla="*/ 3111 h 4833"/>
                  <a:gd name="T64" fmla="*/ 1357 w 4206"/>
                  <a:gd name="T65" fmla="*/ 2904 h 4833"/>
                  <a:gd name="T66" fmla="*/ 1199 w 4206"/>
                  <a:gd name="T67" fmla="*/ 2705 h 4833"/>
                  <a:gd name="T68" fmla="*/ 1033 w 4206"/>
                  <a:gd name="T69" fmla="*/ 2510 h 4833"/>
                  <a:gd name="T70" fmla="*/ 861 w 4206"/>
                  <a:gd name="T71" fmla="*/ 2323 h 4833"/>
                  <a:gd name="T72" fmla="*/ 681 w 4206"/>
                  <a:gd name="T73" fmla="*/ 2142 h 4833"/>
                  <a:gd name="T74" fmla="*/ 495 w 4206"/>
                  <a:gd name="T75" fmla="*/ 1969 h 4833"/>
                  <a:gd name="T76" fmla="*/ 302 w 4206"/>
                  <a:gd name="T77" fmla="*/ 1802 h 4833"/>
                  <a:gd name="T78" fmla="*/ 102 w 4206"/>
                  <a:gd name="T79" fmla="*/ 1643 h 4833"/>
                  <a:gd name="T80" fmla="*/ 70 w 4206"/>
                  <a:gd name="T81" fmla="*/ 1468 h 4833"/>
                  <a:gd name="T82" fmla="*/ 209 w 4206"/>
                  <a:gd name="T83" fmla="*/ 1271 h 4833"/>
                  <a:gd name="T84" fmla="*/ 350 w 4206"/>
                  <a:gd name="T85" fmla="*/ 1076 h 4833"/>
                  <a:gd name="T86" fmla="*/ 491 w 4206"/>
                  <a:gd name="T87" fmla="*/ 880 h 4833"/>
                  <a:gd name="T88" fmla="*/ 632 w 4206"/>
                  <a:gd name="T89" fmla="*/ 686 h 4833"/>
                  <a:gd name="T90" fmla="*/ 773 w 4206"/>
                  <a:gd name="T91" fmla="*/ 491 h 4833"/>
                  <a:gd name="T92" fmla="*/ 913 w 4206"/>
                  <a:gd name="T93" fmla="*/ 296 h 4833"/>
                  <a:gd name="T94" fmla="*/ 1052 w 4206"/>
                  <a:gd name="T95" fmla="*/ 98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6" h="4833">
                    <a:moveTo>
                      <a:pt x="1123" y="0"/>
                    </a:moveTo>
                    <a:lnTo>
                      <a:pt x="1255" y="99"/>
                    </a:lnTo>
                    <a:lnTo>
                      <a:pt x="1387" y="201"/>
                    </a:lnTo>
                    <a:lnTo>
                      <a:pt x="1516" y="306"/>
                    </a:lnTo>
                    <a:lnTo>
                      <a:pt x="1642" y="412"/>
                    </a:lnTo>
                    <a:lnTo>
                      <a:pt x="1767" y="521"/>
                    </a:lnTo>
                    <a:lnTo>
                      <a:pt x="1890" y="632"/>
                    </a:lnTo>
                    <a:lnTo>
                      <a:pt x="2010" y="747"/>
                    </a:lnTo>
                    <a:lnTo>
                      <a:pt x="2129" y="863"/>
                    </a:lnTo>
                    <a:lnTo>
                      <a:pt x="2244" y="982"/>
                    </a:lnTo>
                    <a:lnTo>
                      <a:pt x="2359" y="1102"/>
                    </a:lnTo>
                    <a:lnTo>
                      <a:pt x="2470" y="1225"/>
                    </a:lnTo>
                    <a:lnTo>
                      <a:pt x="2579" y="1350"/>
                    </a:lnTo>
                    <a:lnTo>
                      <a:pt x="2685" y="1477"/>
                    </a:lnTo>
                    <a:lnTo>
                      <a:pt x="2789" y="1607"/>
                    </a:lnTo>
                    <a:lnTo>
                      <a:pt x="2891" y="1738"/>
                    </a:lnTo>
                    <a:lnTo>
                      <a:pt x="2990" y="1870"/>
                    </a:lnTo>
                    <a:lnTo>
                      <a:pt x="3086" y="2006"/>
                    </a:lnTo>
                    <a:lnTo>
                      <a:pt x="3180" y="2143"/>
                    </a:lnTo>
                    <a:lnTo>
                      <a:pt x="3272" y="2283"/>
                    </a:lnTo>
                    <a:lnTo>
                      <a:pt x="3360" y="2424"/>
                    </a:lnTo>
                    <a:lnTo>
                      <a:pt x="3447" y="2566"/>
                    </a:lnTo>
                    <a:lnTo>
                      <a:pt x="3530" y="2711"/>
                    </a:lnTo>
                    <a:lnTo>
                      <a:pt x="3610" y="2857"/>
                    </a:lnTo>
                    <a:lnTo>
                      <a:pt x="3688" y="3005"/>
                    </a:lnTo>
                    <a:lnTo>
                      <a:pt x="3763" y="3154"/>
                    </a:lnTo>
                    <a:lnTo>
                      <a:pt x="3836" y="3306"/>
                    </a:lnTo>
                    <a:lnTo>
                      <a:pt x="3904" y="3459"/>
                    </a:lnTo>
                    <a:lnTo>
                      <a:pt x="3971" y="3614"/>
                    </a:lnTo>
                    <a:lnTo>
                      <a:pt x="4034" y="3770"/>
                    </a:lnTo>
                    <a:lnTo>
                      <a:pt x="4094" y="3928"/>
                    </a:lnTo>
                    <a:lnTo>
                      <a:pt x="4152" y="4087"/>
                    </a:lnTo>
                    <a:lnTo>
                      <a:pt x="4206" y="4247"/>
                    </a:lnTo>
                    <a:lnTo>
                      <a:pt x="4091" y="4284"/>
                    </a:lnTo>
                    <a:lnTo>
                      <a:pt x="3977" y="4319"/>
                    </a:lnTo>
                    <a:lnTo>
                      <a:pt x="3862" y="4355"/>
                    </a:lnTo>
                    <a:lnTo>
                      <a:pt x="3748" y="4391"/>
                    </a:lnTo>
                    <a:lnTo>
                      <a:pt x="3633" y="4429"/>
                    </a:lnTo>
                    <a:lnTo>
                      <a:pt x="3518" y="4465"/>
                    </a:lnTo>
                    <a:lnTo>
                      <a:pt x="3404" y="4502"/>
                    </a:lnTo>
                    <a:lnTo>
                      <a:pt x="3289" y="4540"/>
                    </a:lnTo>
                    <a:lnTo>
                      <a:pt x="3175" y="4577"/>
                    </a:lnTo>
                    <a:lnTo>
                      <a:pt x="3059" y="4614"/>
                    </a:lnTo>
                    <a:lnTo>
                      <a:pt x="2945" y="4651"/>
                    </a:lnTo>
                    <a:lnTo>
                      <a:pt x="2830" y="4687"/>
                    </a:lnTo>
                    <a:lnTo>
                      <a:pt x="2714" y="4725"/>
                    </a:lnTo>
                    <a:lnTo>
                      <a:pt x="2600" y="4761"/>
                    </a:lnTo>
                    <a:lnTo>
                      <a:pt x="2485" y="4797"/>
                    </a:lnTo>
                    <a:lnTo>
                      <a:pt x="2369" y="4833"/>
                    </a:lnTo>
                    <a:lnTo>
                      <a:pt x="2328" y="4710"/>
                    </a:lnTo>
                    <a:lnTo>
                      <a:pt x="2283" y="4587"/>
                    </a:lnTo>
                    <a:lnTo>
                      <a:pt x="2237" y="4466"/>
                    </a:lnTo>
                    <a:lnTo>
                      <a:pt x="2188" y="4347"/>
                    </a:lnTo>
                    <a:lnTo>
                      <a:pt x="2136" y="4228"/>
                    </a:lnTo>
                    <a:lnTo>
                      <a:pt x="2083" y="4110"/>
                    </a:lnTo>
                    <a:lnTo>
                      <a:pt x="2028" y="3994"/>
                    </a:lnTo>
                    <a:lnTo>
                      <a:pt x="1970" y="3879"/>
                    </a:lnTo>
                    <a:lnTo>
                      <a:pt x="1910" y="3765"/>
                    </a:lnTo>
                    <a:lnTo>
                      <a:pt x="1848" y="3652"/>
                    </a:lnTo>
                    <a:lnTo>
                      <a:pt x="1784" y="3541"/>
                    </a:lnTo>
                    <a:lnTo>
                      <a:pt x="1718" y="3432"/>
                    </a:lnTo>
                    <a:lnTo>
                      <a:pt x="1649" y="3323"/>
                    </a:lnTo>
                    <a:lnTo>
                      <a:pt x="1580" y="3216"/>
                    </a:lnTo>
                    <a:lnTo>
                      <a:pt x="1507" y="3111"/>
                    </a:lnTo>
                    <a:lnTo>
                      <a:pt x="1433" y="3007"/>
                    </a:lnTo>
                    <a:lnTo>
                      <a:pt x="1357" y="2904"/>
                    </a:lnTo>
                    <a:lnTo>
                      <a:pt x="1279" y="2804"/>
                    </a:lnTo>
                    <a:lnTo>
                      <a:pt x="1199" y="2705"/>
                    </a:lnTo>
                    <a:lnTo>
                      <a:pt x="1118" y="2606"/>
                    </a:lnTo>
                    <a:lnTo>
                      <a:pt x="1033" y="2510"/>
                    </a:lnTo>
                    <a:lnTo>
                      <a:pt x="948" y="2416"/>
                    </a:lnTo>
                    <a:lnTo>
                      <a:pt x="861" y="2323"/>
                    </a:lnTo>
                    <a:lnTo>
                      <a:pt x="772" y="2231"/>
                    </a:lnTo>
                    <a:lnTo>
                      <a:pt x="681" y="2142"/>
                    </a:lnTo>
                    <a:lnTo>
                      <a:pt x="589" y="2054"/>
                    </a:lnTo>
                    <a:lnTo>
                      <a:pt x="495" y="1969"/>
                    </a:lnTo>
                    <a:lnTo>
                      <a:pt x="399" y="1884"/>
                    </a:lnTo>
                    <a:lnTo>
                      <a:pt x="302" y="1802"/>
                    </a:lnTo>
                    <a:lnTo>
                      <a:pt x="202" y="1722"/>
                    </a:lnTo>
                    <a:lnTo>
                      <a:pt x="102" y="1643"/>
                    </a:lnTo>
                    <a:lnTo>
                      <a:pt x="0" y="1566"/>
                    </a:lnTo>
                    <a:lnTo>
                      <a:pt x="70" y="1468"/>
                    </a:lnTo>
                    <a:lnTo>
                      <a:pt x="139" y="1369"/>
                    </a:lnTo>
                    <a:lnTo>
                      <a:pt x="209" y="1271"/>
                    </a:lnTo>
                    <a:lnTo>
                      <a:pt x="279" y="1173"/>
                    </a:lnTo>
                    <a:lnTo>
                      <a:pt x="350" y="1076"/>
                    </a:lnTo>
                    <a:lnTo>
                      <a:pt x="420" y="977"/>
                    </a:lnTo>
                    <a:lnTo>
                      <a:pt x="491" y="880"/>
                    </a:lnTo>
                    <a:lnTo>
                      <a:pt x="561" y="783"/>
                    </a:lnTo>
                    <a:lnTo>
                      <a:pt x="632" y="686"/>
                    </a:lnTo>
                    <a:lnTo>
                      <a:pt x="702" y="589"/>
                    </a:lnTo>
                    <a:lnTo>
                      <a:pt x="773" y="491"/>
                    </a:lnTo>
                    <a:lnTo>
                      <a:pt x="843" y="393"/>
                    </a:lnTo>
                    <a:lnTo>
                      <a:pt x="913" y="296"/>
                    </a:lnTo>
                    <a:lnTo>
                      <a:pt x="983" y="198"/>
                    </a:lnTo>
                    <a:lnTo>
                      <a:pt x="1052" y="98"/>
                    </a:lnTo>
                    <a:lnTo>
                      <a:pt x="1123"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Freeform 17">
                <a:extLst>
                  <a:ext uri="{FF2B5EF4-FFF2-40B4-BE49-F238E27FC236}">
                    <a16:creationId xmlns:a16="http://schemas.microsoft.com/office/drawing/2014/main" id="{B8B73872-CA11-3035-1C28-B5ED7D233A28}"/>
                  </a:ext>
                </a:extLst>
              </p:cNvPr>
              <p:cNvSpPr>
                <a:spLocks/>
              </p:cNvSpPr>
              <p:nvPr/>
            </p:nvSpPr>
            <p:spPr bwMode="auto">
              <a:xfrm>
                <a:off x="5672138" y="4927600"/>
                <a:ext cx="623888" cy="406400"/>
              </a:xfrm>
              <a:custGeom>
                <a:avLst/>
                <a:gdLst>
                  <a:gd name="T0" fmla="*/ 178 w 4715"/>
                  <a:gd name="T1" fmla="*/ 4 h 3075"/>
                  <a:gd name="T2" fmla="*/ 502 w 4715"/>
                  <a:gd name="T3" fmla="*/ 20 h 3075"/>
                  <a:gd name="T4" fmla="*/ 822 w 4715"/>
                  <a:gd name="T5" fmla="*/ 49 h 3075"/>
                  <a:gd name="T6" fmla="*/ 1139 w 4715"/>
                  <a:gd name="T7" fmla="*/ 90 h 3075"/>
                  <a:gd name="T8" fmla="*/ 1452 w 4715"/>
                  <a:gd name="T9" fmla="*/ 141 h 3075"/>
                  <a:gd name="T10" fmla="*/ 1761 w 4715"/>
                  <a:gd name="T11" fmla="*/ 204 h 3075"/>
                  <a:gd name="T12" fmla="*/ 2066 w 4715"/>
                  <a:gd name="T13" fmla="*/ 278 h 3075"/>
                  <a:gd name="T14" fmla="*/ 2366 w 4715"/>
                  <a:gd name="T15" fmla="*/ 363 h 3075"/>
                  <a:gd name="T16" fmla="*/ 2663 w 4715"/>
                  <a:gd name="T17" fmla="*/ 458 h 3075"/>
                  <a:gd name="T18" fmla="*/ 2954 w 4715"/>
                  <a:gd name="T19" fmla="*/ 564 h 3075"/>
                  <a:gd name="T20" fmla="*/ 3240 w 4715"/>
                  <a:gd name="T21" fmla="*/ 679 h 3075"/>
                  <a:gd name="T22" fmla="*/ 3522 w 4715"/>
                  <a:gd name="T23" fmla="*/ 805 h 3075"/>
                  <a:gd name="T24" fmla="*/ 3798 w 4715"/>
                  <a:gd name="T25" fmla="*/ 941 h 3075"/>
                  <a:gd name="T26" fmla="*/ 4067 w 4715"/>
                  <a:gd name="T27" fmla="*/ 1086 h 3075"/>
                  <a:gd name="T28" fmla="*/ 4330 w 4715"/>
                  <a:gd name="T29" fmla="*/ 1240 h 3075"/>
                  <a:gd name="T30" fmla="*/ 4589 w 4715"/>
                  <a:gd name="T31" fmla="*/ 1404 h 3075"/>
                  <a:gd name="T32" fmla="*/ 4647 w 4715"/>
                  <a:gd name="T33" fmla="*/ 1587 h 3075"/>
                  <a:gd name="T34" fmla="*/ 4510 w 4715"/>
                  <a:gd name="T35" fmla="*/ 1785 h 3075"/>
                  <a:gd name="T36" fmla="*/ 4373 w 4715"/>
                  <a:gd name="T37" fmla="*/ 1983 h 3075"/>
                  <a:gd name="T38" fmla="*/ 4238 w 4715"/>
                  <a:gd name="T39" fmla="*/ 2180 h 3075"/>
                  <a:gd name="T40" fmla="*/ 4102 w 4715"/>
                  <a:gd name="T41" fmla="*/ 2378 h 3075"/>
                  <a:gd name="T42" fmla="*/ 3965 w 4715"/>
                  <a:gd name="T43" fmla="*/ 2576 h 3075"/>
                  <a:gd name="T44" fmla="*/ 3829 w 4715"/>
                  <a:gd name="T45" fmla="*/ 2776 h 3075"/>
                  <a:gd name="T46" fmla="*/ 3690 w 4715"/>
                  <a:gd name="T47" fmla="*/ 2975 h 3075"/>
                  <a:gd name="T48" fmla="*/ 3523 w 4715"/>
                  <a:gd name="T49" fmla="*/ 3010 h 3075"/>
                  <a:gd name="T50" fmla="*/ 3323 w 4715"/>
                  <a:gd name="T51" fmla="*/ 2884 h 3075"/>
                  <a:gd name="T52" fmla="*/ 3120 w 4715"/>
                  <a:gd name="T53" fmla="*/ 2766 h 3075"/>
                  <a:gd name="T54" fmla="*/ 2912 w 4715"/>
                  <a:gd name="T55" fmla="*/ 2654 h 3075"/>
                  <a:gd name="T56" fmla="*/ 2700 w 4715"/>
                  <a:gd name="T57" fmla="*/ 2550 h 3075"/>
                  <a:gd name="T58" fmla="*/ 2484 w 4715"/>
                  <a:gd name="T59" fmla="*/ 2453 h 3075"/>
                  <a:gd name="T60" fmla="*/ 2263 w 4715"/>
                  <a:gd name="T61" fmla="*/ 2364 h 3075"/>
                  <a:gd name="T62" fmla="*/ 2039 w 4715"/>
                  <a:gd name="T63" fmla="*/ 2283 h 3075"/>
                  <a:gd name="T64" fmla="*/ 1811 w 4715"/>
                  <a:gd name="T65" fmla="*/ 2209 h 3075"/>
                  <a:gd name="T66" fmla="*/ 1579 w 4715"/>
                  <a:gd name="T67" fmla="*/ 2143 h 3075"/>
                  <a:gd name="T68" fmla="*/ 1344 w 4715"/>
                  <a:gd name="T69" fmla="*/ 2086 h 3075"/>
                  <a:gd name="T70" fmla="*/ 1106 w 4715"/>
                  <a:gd name="T71" fmla="*/ 2037 h 3075"/>
                  <a:gd name="T72" fmla="*/ 865 w 4715"/>
                  <a:gd name="T73" fmla="*/ 1998 h 3075"/>
                  <a:gd name="T74" fmla="*/ 621 w 4715"/>
                  <a:gd name="T75" fmla="*/ 1967 h 3075"/>
                  <a:gd name="T76" fmla="*/ 375 w 4715"/>
                  <a:gd name="T77" fmla="*/ 1944 h 3075"/>
                  <a:gd name="T78" fmla="*/ 126 w 4715"/>
                  <a:gd name="T79" fmla="*/ 1930 h 3075"/>
                  <a:gd name="T80" fmla="*/ 0 w 4715"/>
                  <a:gd name="T81" fmla="*/ 1805 h 3075"/>
                  <a:gd name="T82" fmla="*/ 1 w 4715"/>
                  <a:gd name="T83" fmla="*/ 1562 h 3075"/>
                  <a:gd name="T84" fmla="*/ 3 w 4715"/>
                  <a:gd name="T85" fmla="*/ 1320 h 3075"/>
                  <a:gd name="T86" fmla="*/ 6 w 4715"/>
                  <a:gd name="T87" fmla="*/ 1079 h 3075"/>
                  <a:gd name="T88" fmla="*/ 8 w 4715"/>
                  <a:gd name="T89" fmla="*/ 839 h 3075"/>
                  <a:gd name="T90" fmla="*/ 11 w 4715"/>
                  <a:gd name="T91" fmla="*/ 599 h 3075"/>
                  <a:gd name="T92" fmla="*/ 14 w 4715"/>
                  <a:gd name="T93" fmla="*/ 360 h 3075"/>
                  <a:gd name="T94" fmla="*/ 15 w 4715"/>
                  <a:gd name="T95" fmla="*/ 12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15" h="3075">
                    <a:moveTo>
                      <a:pt x="15" y="0"/>
                    </a:moveTo>
                    <a:lnTo>
                      <a:pt x="178" y="4"/>
                    </a:lnTo>
                    <a:lnTo>
                      <a:pt x="340" y="11"/>
                    </a:lnTo>
                    <a:lnTo>
                      <a:pt x="502" y="20"/>
                    </a:lnTo>
                    <a:lnTo>
                      <a:pt x="662" y="33"/>
                    </a:lnTo>
                    <a:lnTo>
                      <a:pt x="822" y="49"/>
                    </a:lnTo>
                    <a:lnTo>
                      <a:pt x="981" y="67"/>
                    </a:lnTo>
                    <a:lnTo>
                      <a:pt x="1139" y="90"/>
                    </a:lnTo>
                    <a:lnTo>
                      <a:pt x="1296" y="113"/>
                    </a:lnTo>
                    <a:lnTo>
                      <a:pt x="1452" y="141"/>
                    </a:lnTo>
                    <a:lnTo>
                      <a:pt x="1607" y="171"/>
                    </a:lnTo>
                    <a:lnTo>
                      <a:pt x="1761" y="204"/>
                    </a:lnTo>
                    <a:lnTo>
                      <a:pt x="1915" y="239"/>
                    </a:lnTo>
                    <a:lnTo>
                      <a:pt x="2066" y="278"/>
                    </a:lnTo>
                    <a:lnTo>
                      <a:pt x="2217" y="319"/>
                    </a:lnTo>
                    <a:lnTo>
                      <a:pt x="2366" y="363"/>
                    </a:lnTo>
                    <a:lnTo>
                      <a:pt x="2516" y="409"/>
                    </a:lnTo>
                    <a:lnTo>
                      <a:pt x="2663" y="458"/>
                    </a:lnTo>
                    <a:lnTo>
                      <a:pt x="2810" y="510"/>
                    </a:lnTo>
                    <a:lnTo>
                      <a:pt x="2954" y="564"/>
                    </a:lnTo>
                    <a:lnTo>
                      <a:pt x="3098" y="621"/>
                    </a:lnTo>
                    <a:lnTo>
                      <a:pt x="3240" y="679"/>
                    </a:lnTo>
                    <a:lnTo>
                      <a:pt x="3382" y="741"/>
                    </a:lnTo>
                    <a:lnTo>
                      <a:pt x="3522" y="805"/>
                    </a:lnTo>
                    <a:lnTo>
                      <a:pt x="3660" y="872"/>
                    </a:lnTo>
                    <a:lnTo>
                      <a:pt x="3798" y="941"/>
                    </a:lnTo>
                    <a:lnTo>
                      <a:pt x="3933" y="1013"/>
                    </a:lnTo>
                    <a:lnTo>
                      <a:pt x="4067" y="1086"/>
                    </a:lnTo>
                    <a:lnTo>
                      <a:pt x="4199" y="1162"/>
                    </a:lnTo>
                    <a:lnTo>
                      <a:pt x="4330" y="1240"/>
                    </a:lnTo>
                    <a:lnTo>
                      <a:pt x="4461" y="1321"/>
                    </a:lnTo>
                    <a:lnTo>
                      <a:pt x="4589" y="1404"/>
                    </a:lnTo>
                    <a:lnTo>
                      <a:pt x="4715" y="1489"/>
                    </a:lnTo>
                    <a:lnTo>
                      <a:pt x="4647" y="1587"/>
                    </a:lnTo>
                    <a:lnTo>
                      <a:pt x="4578" y="1687"/>
                    </a:lnTo>
                    <a:lnTo>
                      <a:pt x="4510" y="1785"/>
                    </a:lnTo>
                    <a:lnTo>
                      <a:pt x="4442" y="1883"/>
                    </a:lnTo>
                    <a:lnTo>
                      <a:pt x="4373" y="1983"/>
                    </a:lnTo>
                    <a:lnTo>
                      <a:pt x="4306" y="2081"/>
                    </a:lnTo>
                    <a:lnTo>
                      <a:pt x="4238" y="2180"/>
                    </a:lnTo>
                    <a:lnTo>
                      <a:pt x="4170" y="2280"/>
                    </a:lnTo>
                    <a:lnTo>
                      <a:pt x="4102" y="2378"/>
                    </a:lnTo>
                    <a:lnTo>
                      <a:pt x="4034" y="2477"/>
                    </a:lnTo>
                    <a:lnTo>
                      <a:pt x="3965" y="2576"/>
                    </a:lnTo>
                    <a:lnTo>
                      <a:pt x="3897" y="2676"/>
                    </a:lnTo>
                    <a:lnTo>
                      <a:pt x="3829" y="2776"/>
                    </a:lnTo>
                    <a:lnTo>
                      <a:pt x="3759" y="2876"/>
                    </a:lnTo>
                    <a:lnTo>
                      <a:pt x="3690" y="2975"/>
                    </a:lnTo>
                    <a:lnTo>
                      <a:pt x="3620" y="3075"/>
                    </a:lnTo>
                    <a:lnTo>
                      <a:pt x="3523" y="3010"/>
                    </a:lnTo>
                    <a:lnTo>
                      <a:pt x="3424" y="2946"/>
                    </a:lnTo>
                    <a:lnTo>
                      <a:pt x="3323" y="2884"/>
                    </a:lnTo>
                    <a:lnTo>
                      <a:pt x="3223" y="2824"/>
                    </a:lnTo>
                    <a:lnTo>
                      <a:pt x="3120" y="2766"/>
                    </a:lnTo>
                    <a:lnTo>
                      <a:pt x="3017" y="2709"/>
                    </a:lnTo>
                    <a:lnTo>
                      <a:pt x="2912" y="2654"/>
                    </a:lnTo>
                    <a:lnTo>
                      <a:pt x="2806" y="2601"/>
                    </a:lnTo>
                    <a:lnTo>
                      <a:pt x="2700" y="2550"/>
                    </a:lnTo>
                    <a:lnTo>
                      <a:pt x="2593" y="2501"/>
                    </a:lnTo>
                    <a:lnTo>
                      <a:pt x="2484" y="2453"/>
                    </a:lnTo>
                    <a:lnTo>
                      <a:pt x="2374" y="2408"/>
                    </a:lnTo>
                    <a:lnTo>
                      <a:pt x="2263" y="2364"/>
                    </a:lnTo>
                    <a:lnTo>
                      <a:pt x="2152" y="2322"/>
                    </a:lnTo>
                    <a:lnTo>
                      <a:pt x="2039" y="2283"/>
                    </a:lnTo>
                    <a:lnTo>
                      <a:pt x="1925" y="2244"/>
                    </a:lnTo>
                    <a:lnTo>
                      <a:pt x="1811" y="2209"/>
                    </a:lnTo>
                    <a:lnTo>
                      <a:pt x="1696" y="2175"/>
                    </a:lnTo>
                    <a:lnTo>
                      <a:pt x="1579" y="2143"/>
                    </a:lnTo>
                    <a:lnTo>
                      <a:pt x="1462" y="2114"/>
                    </a:lnTo>
                    <a:lnTo>
                      <a:pt x="1344" y="2086"/>
                    </a:lnTo>
                    <a:lnTo>
                      <a:pt x="1226" y="2061"/>
                    </a:lnTo>
                    <a:lnTo>
                      <a:pt x="1106" y="2037"/>
                    </a:lnTo>
                    <a:lnTo>
                      <a:pt x="985" y="2017"/>
                    </a:lnTo>
                    <a:lnTo>
                      <a:pt x="865" y="1998"/>
                    </a:lnTo>
                    <a:lnTo>
                      <a:pt x="743" y="1980"/>
                    </a:lnTo>
                    <a:lnTo>
                      <a:pt x="621" y="1967"/>
                    </a:lnTo>
                    <a:lnTo>
                      <a:pt x="498" y="1954"/>
                    </a:lnTo>
                    <a:lnTo>
                      <a:pt x="375" y="1944"/>
                    </a:lnTo>
                    <a:lnTo>
                      <a:pt x="250" y="1937"/>
                    </a:lnTo>
                    <a:lnTo>
                      <a:pt x="126" y="1930"/>
                    </a:lnTo>
                    <a:lnTo>
                      <a:pt x="0" y="1927"/>
                    </a:lnTo>
                    <a:lnTo>
                      <a:pt x="0" y="1805"/>
                    </a:lnTo>
                    <a:lnTo>
                      <a:pt x="1" y="1683"/>
                    </a:lnTo>
                    <a:lnTo>
                      <a:pt x="1" y="1562"/>
                    </a:lnTo>
                    <a:lnTo>
                      <a:pt x="2" y="1441"/>
                    </a:lnTo>
                    <a:lnTo>
                      <a:pt x="3" y="1320"/>
                    </a:lnTo>
                    <a:lnTo>
                      <a:pt x="5" y="1200"/>
                    </a:lnTo>
                    <a:lnTo>
                      <a:pt x="6" y="1079"/>
                    </a:lnTo>
                    <a:lnTo>
                      <a:pt x="7" y="959"/>
                    </a:lnTo>
                    <a:lnTo>
                      <a:pt x="8" y="839"/>
                    </a:lnTo>
                    <a:lnTo>
                      <a:pt x="10" y="719"/>
                    </a:lnTo>
                    <a:lnTo>
                      <a:pt x="11" y="599"/>
                    </a:lnTo>
                    <a:lnTo>
                      <a:pt x="13" y="480"/>
                    </a:lnTo>
                    <a:lnTo>
                      <a:pt x="14" y="360"/>
                    </a:lnTo>
                    <a:lnTo>
                      <a:pt x="15" y="240"/>
                    </a:lnTo>
                    <a:lnTo>
                      <a:pt x="15" y="120"/>
                    </a:lnTo>
                    <a:lnTo>
                      <a:pt x="1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18">
                <a:extLst>
                  <a:ext uri="{FF2B5EF4-FFF2-40B4-BE49-F238E27FC236}">
                    <a16:creationId xmlns:a16="http://schemas.microsoft.com/office/drawing/2014/main" id="{53AA8DD7-5579-9757-F4BB-14BE56360260}"/>
                  </a:ext>
                </a:extLst>
              </p:cNvPr>
              <p:cNvSpPr>
                <a:spLocks/>
              </p:cNvSpPr>
              <p:nvPr/>
            </p:nvSpPr>
            <p:spPr bwMode="auto">
              <a:xfrm>
                <a:off x="5035550" y="4927600"/>
                <a:ext cx="604838" cy="398463"/>
              </a:xfrm>
              <a:custGeom>
                <a:avLst/>
                <a:gdLst>
                  <a:gd name="T0" fmla="*/ 123 w 4578"/>
                  <a:gd name="T1" fmla="*/ 1332 h 3016"/>
                  <a:gd name="T2" fmla="*/ 375 w 4578"/>
                  <a:gd name="T3" fmla="*/ 1177 h 3016"/>
                  <a:gd name="T4" fmla="*/ 633 w 4578"/>
                  <a:gd name="T5" fmla="*/ 1032 h 3016"/>
                  <a:gd name="T6" fmla="*/ 895 w 4578"/>
                  <a:gd name="T7" fmla="*/ 895 h 3016"/>
                  <a:gd name="T8" fmla="*/ 1163 w 4578"/>
                  <a:gd name="T9" fmla="*/ 767 h 3016"/>
                  <a:gd name="T10" fmla="*/ 1437 w 4578"/>
                  <a:gd name="T11" fmla="*/ 647 h 3016"/>
                  <a:gd name="T12" fmla="*/ 1714 w 4578"/>
                  <a:gd name="T13" fmla="*/ 538 h 3016"/>
                  <a:gd name="T14" fmla="*/ 1997 w 4578"/>
                  <a:gd name="T15" fmla="*/ 438 h 3016"/>
                  <a:gd name="T16" fmla="*/ 2284 w 4578"/>
                  <a:gd name="T17" fmla="*/ 348 h 3016"/>
                  <a:gd name="T18" fmla="*/ 2575 w 4578"/>
                  <a:gd name="T19" fmla="*/ 267 h 3016"/>
                  <a:gd name="T20" fmla="*/ 2871 w 4578"/>
                  <a:gd name="T21" fmla="*/ 197 h 3016"/>
                  <a:gd name="T22" fmla="*/ 3170 w 4578"/>
                  <a:gd name="T23" fmla="*/ 137 h 3016"/>
                  <a:gd name="T24" fmla="*/ 3472 w 4578"/>
                  <a:gd name="T25" fmla="*/ 88 h 3016"/>
                  <a:gd name="T26" fmla="*/ 3779 w 4578"/>
                  <a:gd name="T27" fmla="*/ 49 h 3016"/>
                  <a:gd name="T28" fmla="*/ 4089 w 4578"/>
                  <a:gd name="T29" fmla="*/ 21 h 3016"/>
                  <a:gd name="T30" fmla="*/ 4402 w 4578"/>
                  <a:gd name="T31" fmla="*/ 4 h 3016"/>
                  <a:gd name="T32" fmla="*/ 4560 w 4578"/>
                  <a:gd name="T33" fmla="*/ 121 h 3016"/>
                  <a:gd name="T34" fmla="*/ 4561 w 4578"/>
                  <a:gd name="T35" fmla="*/ 360 h 3016"/>
                  <a:gd name="T36" fmla="*/ 4563 w 4578"/>
                  <a:gd name="T37" fmla="*/ 599 h 3016"/>
                  <a:gd name="T38" fmla="*/ 4566 w 4578"/>
                  <a:gd name="T39" fmla="*/ 839 h 3016"/>
                  <a:gd name="T40" fmla="*/ 4570 w 4578"/>
                  <a:gd name="T41" fmla="*/ 1078 h 3016"/>
                  <a:gd name="T42" fmla="*/ 4572 w 4578"/>
                  <a:gd name="T43" fmla="*/ 1319 h 3016"/>
                  <a:gd name="T44" fmla="*/ 4576 w 4578"/>
                  <a:gd name="T45" fmla="*/ 1561 h 3016"/>
                  <a:gd name="T46" fmla="*/ 4577 w 4578"/>
                  <a:gd name="T47" fmla="*/ 1805 h 3016"/>
                  <a:gd name="T48" fmla="*/ 4456 w 4578"/>
                  <a:gd name="T49" fmla="*/ 1931 h 3016"/>
                  <a:gd name="T50" fmla="*/ 4216 w 4578"/>
                  <a:gd name="T51" fmla="*/ 1944 h 3016"/>
                  <a:gd name="T52" fmla="*/ 3978 w 4578"/>
                  <a:gd name="T53" fmla="*/ 1967 h 3016"/>
                  <a:gd name="T54" fmla="*/ 3743 w 4578"/>
                  <a:gd name="T55" fmla="*/ 1996 h 3016"/>
                  <a:gd name="T56" fmla="*/ 3509 w 4578"/>
                  <a:gd name="T57" fmla="*/ 2035 h 3016"/>
                  <a:gd name="T58" fmla="*/ 3279 w 4578"/>
                  <a:gd name="T59" fmla="*/ 2081 h 3016"/>
                  <a:gd name="T60" fmla="*/ 3052 w 4578"/>
                  <a:gd name="T61" fmla="*/ 2135 h 3016"/>
                  <a:gd name="T62" fmla="*/ 2828 w 4578"/>
                  <a:gd name="T63" fmla="*/ 2197 h 3016"/>
                  <a:gd name="T64" fmla="*/ 2607 w 4578"/>
                  <a:gd name="T65" fmla="*/ 2267 h 3016"/>
                  <a:gd name="T66" fmla="*/ 2389 w 4578"/>
                  <a:gd name="T67" fmla="*/ 2344 h 3016"/>
                  <a:gd name="T68" fmla="*/ 2176 w 4578"/>
                  <a:gd name="T69" fmla="*/ 2428 h 3016"/>
                  <a:gd name="T70" fmla="*/ 1965 w 4578"/>
                  <a:gd name="T71" fmla="*/ 2520 h 3016"/>
                  <a:gd name="T72" fmla="*/ 1759 w 4578"/>
                  <a:gd name="T73" fmla="*/ 2618 h 3016"/>
                  <a:gd name="T74" fmla="*/ 1557 w 4578"/>
                  <a:gd name="T75" fmla="*/ 2724 h 3016"/>
                  <a:gd name="T76" fmla="*/ 1359 w 4578"/>
                  <a:gd name="T77" fmla="*/ 2835 h 3016"/>
                  <a:gd name="T78" fmla="*/ 1166 w 4578"/>
                  <a:gd name="T79" fmla="*/ 2954 h 3016"/>
                  <a:gd name="T80" fmla="*/ 1002 w 4578"/>
                  <a:gd name="T81" fmla="*/ 2915 h 3016"/>
                  <a:gd name="T82" fmla="*/ 868 w 4578"/>
                  <a:gd name="T83" fmla="*/ 2714 h 3016"/>
                  <a:gd name="T84" fmla="*/ 734 w 4578"/>
                  <a:gd name="T85" fmla="*/ 2513 h 3016"/>
                  <a:gd name="T86" fmla="*/ 601 w 4578"/>
                  <a:gd name="T87" fmla="*/ 2313 h 3016"/>
                  <a:gd name="T88" fmla="*/ 467 w 4578"/>
                  <a:gd name="T89" fmla="*/ 2112 h 3016"/>
                  <a:gd name="T90" fmla="*/ 334 w 4578"/>
                  <a:gd name="T91" fmla="*/ 1911 h 3016"/>
                  <a:gd name="T92" fmla="*/ 200 w 4578"/>
                  <a:gd name="T93" fmla="*/ 1710 h 3016"/>
                  <a:gd name="T94" fmla="*/ 67 w 4578"/>
                  <a:gd name="T95" fmla="*/ 1512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3016">
                    <a:moveTo>
                      <a:pt x="0" y="1412"/>
                    </a:moveTo>
                    <a:lnTo>
                      <a:pt x="123" y="1332"/>
                    </a:lnTo>
                    <a:lnTo>
                      <a:pt x="249" y="1254"/>
                    </a:lnTo>
                    <a:lnTo>
                      <a:pt x="375" y="1177"/>
                    </a:lnTo>
                    <a:lnTo>
                      <a:pt x="503" y="1103"/>
                    </a:lnTo>
                    <a:lnTo>
                      <a:pt x="633" y="1032"/>
                    </a:lnTo>
                    <a:lnTo>
                      <a:pt x="763" y="962"/>
                    </a:lnTo>
                    <a:lnTo>
                      <a:pt x="895" y="895"/>
                    </a:lnTo>
                    <a:lnTo>
                      <a:pt x="1029" y="830"/>
                    </a:lnTo>
                    <a:lnTo>
                      <a:pt x="1163" y="767"/>
                    </a:lnTo>
                    <a:lnTo>
                      <a:pt x="1299" y="706"/>
                    </a:lnTo>
                    <a:lnTo>
                      <a:pt x="1437" y="647"/>
                    </a:lnTo>
                    <a:lnTo>
                      <a:pt x="1575" y="592"/>
                    </a:lnTo>
                    <a:lnTo>
                      <a:pt x="1714" y="538"/>
                    </a:lnTo>
                    <a:lnTo>
                      <a:pt x="1855" y="487"/>
                    </a:lnTo>
                    <a:lnTo>
                      <a:pt x="1997" y="438"/>
                    </a:lnTo>
                    <a:lnTo>
                      <a:pt x="2141" y="392"/>
                    </a:lnTo>
                    <a:lnTo>
                      <a:pt x="2284" y="348"/>
                    </a:lnTo>
                    <a:lnTo>
                      <a:pt x="2429" y="307"/>
                    </a:lnTo>
                    <a:lnTo>
                      <a:pt x="2575" y="267"/>
                    </a:lnTo>
                    <a:lnTo>
                      <a:pt x="2723" y="231"/>
                    </a:lnTo>
                    <a:lnTo>
                      <a:pt x="2871" y="197"/>
                    </a:lnTo>
                    <a:lnTo>
                      <a:pt x="3020" y="166"/>
                    </a:lnTo>
                    <a:lnTo>
                      <a:pt x="3170" y="137"/>
                    </a:lnTo>
                    <a:lnTo>
                      <a:pt x="3321" y="111"/>
                    </a:lnTo>
                    <a:lnTo>
                      <a:pt x="3472" y="88"/>
                    </a:lnTo>
                    <a:lnTo>
                      <a:pt x="3625" y="67"/>
                    </a:lnTo>
                    <a:lnTo>
                      <a:pt x="3779" y="49"/>
                    </a:lnTo>
                    <a:lnTo>
                      <a:pt x="3934" y="34"/>
                    </a:lnTo>
                    <a:lnTo>
                      <a:pt x="4089" y="21"/>
                    </a:lnTo>
                    <a:lnTo>
                      <a:pt x="4245" y="12"/>
                    </a:lnTo>
                    <a:lnTo>
                      <a:pt x="4402" y="4"/>
                    </a:lnTo>
                    <a:lnTo>
                      <a:pt x="4559" y="0"/>
                    </a:lnTo>
                    <a:lnTo>
                      <a:pt x="4560" y="121"/>
                    </a:lnTo>
                    <a:lnTo>
                      <a:pt x="4560" y="240"/>
                    </a:lnTo>
                    <a:lnTo>
                      <a:pt x="4561" y="360"/>
                    </a:lnTo>
                    <a:lnTo>
                      <a:pt x="4562" y="480"/>
                    </a:lnTo>
                    <a:lnTo>
                      <a:pt x="4563" y="599"/>
                    </a:lnTo>
                    <a:lnTo>
                      <a:pt x="4565" y="719"/>
                    </a:lnTo>
                    <a:lnTo>
                      <a:pt x="4566" y="839"/>
                    </a:lnTo>
                    <a:lnTo>
                      <a:pt x="4568" y="958"/>
                    </a:lnTo>
                    <a:lnTo>
                      <a:pt x="4570" y="1078"/>
                    </a:lnTo>
                    <a:lnTo>
                      <a:pt x="4571" y="1199"/>
                    </a:lnTo>
                    <a:lnTo>
                      <a:pt x="4572" y="1319"/>
                    </a:lnTo>
                    <a:lnTo>
                      <a:pt x="4575" y="1440"/>
                    </a:lnTo>
                    <a:lnTo>
                      <a:pt x="4576" y="1561"/>
                    </a:lnTo>
                    <a:lnTo>
                      <a:pt x="4577" y="1682"/>
                    </a:lnTo>
                    <a:lnTo>
                      <a:pt x="4577" y="1805"/>
                    </a:lnTo>
                    <a:lnTo>
                      <a:pt x="4578" y="1928"/>
                    </a:lnTo>
                    <a:lnTo>
                      <a:pt x="4456" y="1931"/>
                    </a:lnTo>
                    <a:lnTo>
                      <a:pt x="4335" y="1937"/>
                    </a:lnTo>
                    <a:lnTo>
                      <a:pt x="4216" y="1944"/>
                    </a:lnTo>
                    <a:lnTo>
                      <a:pt x="4096" y="1955"/>
                    </a:lnTo>
                    <a:lnTo>
                      <a:pt x="3978" y="1967"/>
                    </a:lnTo>
                    <a:lnTo>
                      <a:pt x="3860" y="1980"/>
                    </a:lnTo>
                    <a:lnTo>
                      <a:pt x="3743" y="1996"/>
                    </a:lnTo>
                    <a:lnTo>
                      <a:pt x="3625" y="2015"/>
                    </a:lnTo>
                    <a:lnTo>
                      <a:pt x="3509" y="2035"/>
                    </a:lnTo>
                    <a:lnTo>
                      <a:pt x="3393" y="2057"/>
                    </a:lnTo>
                    <a:lnTo>
                      <a:pt x="3279" y="2081"/>
                    </a:lnTo>
                    <a:lnTo>
                      <a:pt x="3165" y="2108"/>
                    </a:lnTo>
                    <a:lnTo>
                      <a:pt x="3052" y="2135"/>
                    </a:lnTo>
                    <a:lnTo>
                      <a:pt x="2939" y="2165"/>
                    </a:lnTo>
                    <a:lnTo>
                      <a:pt x="2828" y="2197"/>
                    </a:lnTo>
                    <a:lnTo>
                      <a:pt x="2717" y="2231"/>
                    </a:lnTo>
                    <a:lnTo>
                      <a:pt x="2607" y="2267"/>
                    </a:lnTo>
                    <a:lnTo>
                      <a:pt x="2498" y="2304"/>
                    </a:lnTo>
                    <a:lnTo>
                      <a:pt x="2389" y="2344"/>
                    </a:lnTo>
                    <a:lnTo>
                      <a:pt x="2283" y="2385"/>
                    </a:lnTo>
                    <a:lnTo>
                      <a:pt x="2176" y="2428"/>
                    </a:lnTo>
                    <a:lnTo>
                      <a:pt x="2070" y="2473"/>
                    </a:lnTo>
                    <a:lnTo>
                      <a:pt x="1965" y="2520"/>
                    </a:lnTo>
                    <a:lnTo>
                      <a:pt x="1862" y="2568"/>
                    </a:lnTo>
                    <a:lnTo>
                      <a:pt x="1759" y="2618"/>
                    </a:lnTo>
                    <a:lnTo>
                      <a:pt x="1658" y="2671"/>
                    </a:lnTo>
                    <a:lnTo>
                      <a:pt x="1557" y="2724"/>
                    </a:lnTo>
                    <a:lnTo>
                      <a:pt x="1457" y="2778"/>
                    </a:lnTo>
                    <a:lnTo>
                      <a:pt x="1359" y="2835"/>
                    </a:lnTo>
                    <a:lnTo>
                      <a:pt x="1262" y="2894"/>
                    </a:lnTo>
                    <a:lnTo>
                      <a:pt x="1166" y="2954"/>
                    </a:lnTo>
                    <a:lnTo>
                      <a:pt x="1070" y="3016"/>
                    </a:lnTo>
                    <a:lnTo>
                      <a:pt x="1002" y="2915"/>
                    </a:lnTo>
                    <a:lnTo>
                      <a:pt x="935" y="2815"/>
                    </a:lnTo>
                    <a:lnTo>
                      <a:pt x="868" y="2714"/>
                    </a:lnTo>
                    <a:lnTo>
                      <a:pt x="800" y="2614"/>
                    </a:lnTo>
                    <a:lnTo>
                      <a:pt x="734" y="2513"/>
                    </a:lnTo>
                    <a:lnTo>
                      <a:pt x="667" y="2413"/>
                    </a:lnTo>
                    <a:lnTo>
                      <a:pt x="601" y="2313"/>
                    </a:lnTo>
                    <a:lnTo>
                      <a:pt x="533" y="2212"/>
                    </a:lnTo>
                    <a:lnTo>
                      <a:pt x="467" y="2112"/>
                    </a:lnTo>
                    <a:lnTo>
                      <a:pt x="400" y="2011"/>
                    </a:lnTo>
                    <a:lnTo>
                      <a:pt x="334" y="1911"/>
                    </a:lnTo>
                    <a:lnTo>
                      <a:pt x="267" y="1811"/>
                    </a:lnTo>
                    <a:lnTo>
                      <a:pt x="200" y="1710"/>
                    </a:lnTo>
                    <a:lnTo>
                      <a:pt x="134" y="1611"/>
                    </a:lnTo>
                    <a:lnTo>
                      <a:pt x="67" y="1512"/>
                    </a:lnTo>
                    <a:lnTo>
                      <a:pt x="0" y="1412"/>
                    </a:lnTo>
                    <a:close/>
                  </a:path>
                </a:pathLst>
              </a:custGeom>
              <a:solidFill>
                <a:schemeClr val="bg2">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Shape 2976">
              <a:extLst>
                <a:ext uri="{FF2B5EF4-FFF2-40B4-BE49-F238E27FC236}">
                  <a16:creationId xmlns:a16="http://schemas.microsoft.com/office/drawing/2014/main" id="{B9CD2F4C-F860-AD66-8B3B-4E9BC766767C}"/>
                </a:ext>
              </a:extLst>
            </p:cNvPr>
            <p:cNvSpPr/>
            <p:nvPr/>
          </p:nvSpPr>
          <p:spPr>
            <a:xfrm>
              <a:off x="4264819" y="6496906"/>
              <a:ext cx="1433464" cy="143331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noFill/>
              <a:miter lim="400000"/>
            </a:ln>
          </p:spPr>
          <p:txBody>
            <a:bodyPr lIns="28571" tIns="28571" rIns="28571" bIns="28571" anchor="ctr"/>
            <a:lstStyle/>
            <a:p>
              <a:pPr marL="0" marR="0" lvl="0" indent="0" algn="l" defTabSz="34284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2976">
              <a:extLst>
                <a:ext uri="{FF2B5EF4-FFF2-40B4-BE49-F238E27FC236}">
                  <a16:creationId xmlns:a16="http://schemas.microsoft.com/office/drawing/2014/main" id="{C413BE76-0B59-8CC3-6C17-7907388A95FC}"/>
                </a:ext>
              </a:extLst>
            </p:cNvPr>
            <p:cNvSpPr/>
            <p:nvPr/>
          </p:nvSpPr>
          <p:spPr>
            <a:xfrm>
              <a:off x="3987708" y="6219825"/>
              <a:ext cx="1987684" cy="198747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2"/>
            </a:solidFill>
            <a:ln w="12700">
              <a:noFill/>
              <a:miter lim="400000"/>
            </a:ln>
          </p:spPr>
          <p:txBody>
            <a:bodyPr lIns="28571" tIns="28571" rIns="28571" bIns="28571" anchor="ctr"/>
            <a:lstStyle/>
            <a:p>
              <a:pPr marL="0" marR="0" lvl="0" indent="0" algn="l" defTabSz="34284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pic>
        <p:nvPicPr>
          <p:cNvPr id="28" name="Picture 27" descr="A person standing next to a pie chart&#10;&#10;Description automatically generated">
            <a:extLst>
              <a:ext uri="{FF2B5EF4-FFF2-40B4-BE49-F238E27FC236}">
                <a16:creationId xmlns:a16="http://schemas.microsoft.com/office/drawing/2014/main" id="{6FAF6F13-B17C-A472-29D1-8E68CBFE2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727" y="1282106"/>
            <a:ext cx="1132061" cy="1132061"/>
          </a:xfrm>
          <a:prstGeom prst="rect">
            <a:avLst/>
          </a:prstGeom>
        </p:spPr>
      </p:pic>
    </p:spTree>
    <p:extLst>
      <p:ext uri="{BB962C8B-B14F-4D97-AF65-F5344CB8AC3E}">
        <p14:creationId xmlns:p14="http://schemas.microsoft.com/office/powerpoint/2010/main" val="14393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p:txBody>
          <a:bodyPr/>
          <a:lstStyle/>
          <a:p>
            <a:r>
              <a:rPr lang="en-US" dirty="0">
                <a:solidFill>
                  <a:srgbClr val="242852"/>
                </a:solidFill>
                <a:latin typeface="Impact" panose="020B0806030902050204" pitchFamily="34" charset="0"/>
                <a:ea typeface="+mn-ea"/>
                <a:cs typeface="+mn-cs"/>
              </a:rPr>
              <a:t>Table of Contents</a:t>
            </a:r>
            <a:endParaRPr lang="en-US" sz="4800" dirty="0"/>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3" name="TextBox 2">
            <a:extLst>
              <a:ext uri="{FF2B5EF4-FFF2-40B4-BE49-F238E27FC236}">
                <a16:creationId xmlns:a16="http://schemas.microsoft.com/office/drawing/2014/main" id="{8D34229B-5194-DDBA-720F-8D74B795A7C7}"/>
              </a:ext>
            </a:extLst>
          </p:cNvPr>
          <p:cNvSpPr txBox="1"/>
          <p:nvPr/>
        </p:nvSpPr>
        <p:spPr>
          <a:xfrm>
            <a:off x="813816" y="1499616"/>
            <a:ext cx="10040112" cy="3922776"/>
          </a:xfrm>
          <a:prstGeom prst="rect">
            <a:avLst/>
          </a:prstGeom>
        </p:spPr>
        <p:txBody>
          <a:bodyPr vert="horz" wrap="square" lIns="0" tIns="0" rIns="0" bIns="0" rtlCol="0" anchor="t" anchorCtr="0">
            <a:noAutofit/>
          </a:bodyPr>
          <a:lstStyle/>
          <a:p>
            <a:pPr algn="l">
              <a:spcAft>
                <a:spcPts val="600"/>
              </a:spcAft>
            </a:pPr>
            <a:endParaRPr lang="en-US" sz="1500" b="1" dirty="0">
              <a:solidFill>
                <a:schemeClr val="tx2"/>
              </a:solidFill>
            </a:endParaRPr>
          </a:p>
        </p:txBody>
      </p:sp>
      <p:sp>
        <p:nvSpPr>
          <p:cNvPr id="5" name="TextBox 4">
            <a:extLst>
              <a:ext uri="{FF2B5EF4-FFF2-40B4-BE49-F238E27FC236}">
                <a16:creationId xmlns:a16="http://schemas.microsoft.com/office/drawing/2014/main" id="{8C997453-D073-8A81-F15B-29CD67E910C7}"/>
              </a:ext>
            </a:extLst>
          </p:cNvPr>
          <p:cNvSpPr txBox="1"/>
          <p:nvPr/>
        </p:nvSpPr>
        <p:spPr>
          <a:xfrm>
            <a:off x="731838" y="1410872"/>
            <a:ext cx="10646346" cy="3908762"/>
          </a:xfrm>
          <a:prstGeom prst="rect">
            <a:avLst/>
          </a:prstGeom>
          <a:noFill/>
        </p:spPr>
        <p:txBody>
          <a:bodyPr wrap="square">
            <a:spAutoFit/>
          </a:bodyPr>
          <a:lstStyle/>
          <a:p>
            <a:r>
              <a:rPr lang="en-US" sz="2000" dirty="0">
                <a:solidFill>
                  <a:srgbClr val="242852"/>
                </a:solidFill>
                <a:latin typeface="Impact" panose="020B0806030902050204" pitchFamily="34" charset="0"/>
              </a:rPr>
              <a:t>1</a:t>
            </a:r>
            <a:r>
              <a:rPr lang="en-US" sz="1600" b="1" dirty="0"/>
              <a:t>    What is Sustainably/ ESG?</a:t>
            </a:r>
          </a:p>
          <a:p>
            <a:endParaRPr lang="en-US" sz="1200" b="1" dirty="0"/>
          </a:p>
          <a:p>
            <a:pPr marL="0" marR="0" lvl="0" indent="0" algn="l" defTabSz="914400" rtl="0" eaLnBrk="1" fontAlgn="auto" latinLnBrk="0" hangingPunct="1">
              <a:spcBef>
                <a:spcPts val="0"/>
              </a:spcBef>
              <a:spcAft>
                <a:spcPts val="0"/>
              </a:spcAft>
              <a:buClrTx/>
              <a:buSzTx/>
              <a:buFontTx/>
              <a:buNone/>
              <a:tabLst/>
              <a:defRPr/>
            </a:pPr>
            <a:r>
              <a:rPr lang="en-US" sz="2000" dirty="0">
                <a:solidFill>
                  <a:srgbClr val="242852"/>
                </a:solidFill>
                <a:latin typeface="Impact" panose="020B0806030902050204" pitchFamily="34" charset="0"/>
              </a:rPr>
              <a:t>2    </a:t>
            </a:r>
            <a:r>
              <a:rPr lang="en-US" sz="1600" b="1" dirty="0"/>
              <a:t>Sustainability/ESG Issues</a:t>
            </a:r>
          </a:p>
          <a:p>
            <a:pPr marL="0" marR="0" lvl="0" indent="0" algn="l" defTabSz="914400" rtl="0" eaLnBrk="1" fontAlgn="auto" latinLnBrk="0" hangingPunct="1">
              <a:spcBef>
                <a:spcPts val="0"/>
              </a:spcBef>
              <a:spcAft>
                <a:spcPts val="0"/>
              </a:spcAft>
              <a:buClrTx/>
              <a:buSzTx/>
              <a:buFontTx/>
              <a:buNone/>
              <a:tabLst/>
              <a:defRPr/>
            </a:pPr>
            <a:endParaRPr lang="en-US" sz="1200" b="1" dirty="0"/>
          </a:p>
          <a:p>
            <a:pPr>
              <a:defRPr/>
            </a:pPr>
            <a:r>
              <a:rPr lang="en-US" sz="2000" dirty="0">
                <a:solidFill>
                  <a:srgbClr val="242852"/>
                </a:solidFill>
                <a:latin typeface="Impact" panose="020B0806030902050204" pitchFamily="34" charset="0"/>
              </a:rPr>
              <a:t>3</a:t>
            </a:r>
            <a:r>
              <a:rPr lang="en-US" sz="1600" b="1" dirty="0"/>
              <a:t>    Why Do We Regulate Sustainability?</a:t>
            </a:r>
          </a:p>
          <a:p>
            <a:pPr>
              <a:defRPr/>
            </a:pPr>
            <a:endParaRPr lang="en-US" sz="1200" b="1" dirty="0"/>
          </a:p>
          <a:p>
            <a:pPr>
              <a:defRPr/>
            </a:pPr>
            <a:r>
              <a:rPr lang="en-US" sz="2000" dirty="0">
                <a:solidFill>
                  <a:srgbClr val="242852"/>
                </a:solidFill>
                <a:latin typeface="Impact" panose="020B0806030902050204" pitchFamily="34" charset="0"/>
              </a:rPr>
              <a:t>4</a:t>
            </a:r>
            <a:r>
              <a:rPr lang="en-US" sz="1600" b="1" dirty="0"/>
              <a:t>    Recent Regulatory Updates</a:t>
            </a:r>
          </a:p>
          <a:p>
            <a:pPr>
              <a:defRPr/>
            </a:pPr>
            <a:endParaRPr lang="en-US" sz="1200" b="1" dirty="0"/>
          </a:p>
          <a:p>
            <a:pPr>
              <a:defRPr/>
            </a:pPr>
            <a:r>
              <a:rPr lang="en-US" sz="2000" dirty="0">
                <a:solidFill>
                  <a:srgbClr val="242852"/>
                </a:solidFill>
                <a:latin typeface="Impact" panose="020B0806030902050204" pitchFamily="34" charset="0"/>
              </a:rPr>
              <a:t>5</a:t>
            </a:r>
            <a:r>
              <a:rPr lang="en-US" sz="1600" b="1" dirty="0"/>
              <a:t>    Regulatory Trends </a:t>
            </a:r>
          </a:p>
          <a:p>
            <a:pPr>
              <a:defRPr/>
            </a:pPr>
            <a:endParaRPr lang="en-US" sz="1200" b="1" dirty="0"/>
          </a:p>
          <a:p>
            <a:pPr>
              <a:defRPr/>
            </a:pPr>
            <a:r>
              <a:rPr lang="en-US" sz="2000" dirty="0">
                <a:solidFill>
                  <a:srgbClr val="242852"/>
                </a:solidFill>
                <a:latin typeface="Impact" panose="020B0806030902050204" pitchFamily="34" charset="0"/>
              </a:rPr>
              <a:t>6   </a:t>
            </a:r>
            <a:r>
              <a:rPr lang="en-US" sz="1600" b="1" dirty="0"/>
              <a:t> Kuwait's Commitment to Sustainability</a:t>
            </a:r>
          </a:p>
          <a:p>
            <a:pPr>
              <a:defRPr/>
            </a:pPr>
            <a:endParaRPr lang="en-US" sz="1200" b="1" dirty="0"/>
          </a:p>
          <a:p>
            <a:pPr>
              <a:defRPr/>
            </a:pPr>
            <a:r>
              <a:rPr lang="en-US" sz="2000" dirty="0">
                <a:solidFill>
                  <a:srgbClr val="242852"/>
                </a:solidFill>
                <a:latin typeface="Impact" panose="020B0806030902050204" pitchFamily="34" charset="0"/>
              </a:rPr>
              <a:t>7</a:t>
            </a:r>
            <a:r>
              <a:rPr lang="en-US" sz="1600" b="1" dirty="0"/>
              <a:t>    CMA’s Regulatory Framework </a:t>
            </a:r>
          </a:p>
          <a:p>
            <a:pPr>
              <a:defRPr/>
            </a:pPr>
            <a:endParaRPr lang="en-US" sz="1200" b="1" dirty="0"/>
          </a:p>
          <a:p>
            <a:pPr>
              <a:defRPr/>
            </a:pPr>
            <a:r>
              <a:rPr lang="en-US" sz="2000" dirty="0">
                <a:solidFill>
                  <a:srgbClr val="242852"/>
                </a:solidFill>
                <a:latin typeface="Impact" panose="020B0806030902050204" pitchFamily="34" charset="0"/>
              </a:rPr>
              <a:t>8</a:t>
            </a:r>
            <a:r>
              <a:rPr lang="en-US" sz="1600" b="1" dirty="0"/>
              <a:t>   Closing Thoughts</a:t>
            </a:r>
          </a:p>
        </p:txBody>
      </p:sp>
      <p:pic>
        <p:nvPicPr>
          <p:cNvPr id="8" name="Picture 2" descr="Sustainability Icon PNG Images, Vectors Free Download - Pngtree">
            <a:extLst>
              <a:ext uri="{FF2B5EF4-FFF2-40B4-BE49-F238E27FC236}">
                <a16:creationId xmlns:a16="http://schemas.microsoft.com/office/drawing/2014/main" id="{0422AD37-2507-D8D3-247A-CFAE7538B927}"/>
              </a:ext>
            </a:extLst>
          </p:cNvPr>
          <p:cNvPicPr>
            <a:picLocks noChangeAspect="1" noChangeArrowheads="1"/>
          </p:cNvPicPr>
          <p:nvPr/>
        </p:nvPicPr>
        <p:blipFill>
          <a:blip r:embed="rId3">
            <a:duotone>
              <a:prstClr val="black"/>
              <a:srgbClr val="BF9F42">
                <a:tint val="45000"/>
                <a:satMod val="400000"/>
              </a:srgbClr>
            </a:duotone>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val="0"/>
              </a:ext>
            </a:extLst>
          </a:blip>
          <a:srcRect/>
          <a:stretch>
            <a:fillRect/>
          </a:stretch>
        </p:blipFill>
        <p:spPr bwMode="auto">
          <a:xfrm>
            <a:off x="6957353" y="1780610"/>
            <a:ext cx="2995598" cy="2956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2FEC5D-931F-AF31-A5B4-0FF5BEDDB091}"/>
              </a:ext>
            </a:extLst>
          </p:cNvPr>
          <p:cNvPicPr>
            <a:picLocks noChangeAspect="1"/>
          </p:cNvPicPr>
          <p:nvPr/>
        </p:nvPicPr>
        <p:blipFill>
          <a:blip r:embed="rId5"/>
          <a:stretch>
            <a:fillRect/>
          </a:stretch>
        </p:blipFill>
        <p:spPr>
          <a:xfrm>
            <a:off x="6397149" y="1780610"/>
            <a:ext cx="4116006" cy="2956700"/>
          </a:xfrm>
          <a:prstGeom prst="rect">
            <a:avLst/>
          </a:prstGeom>
        </p:spPr>
      </p:pic>
    </p:spTree>
    <p:extLst>
      <p:ext uri="{BB962C8B-B14F-4D97-AF65-F5344CB8AC3E}">
        <p14:creationId xmlns:p14="http://schemas.microsoft.com/office/powerpoint/2010/main" val="387814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2B6B-1398-0A8D-1DA5-EB510FDEF130}"/>
              </a:ext>
            </a:extLst>
          </p:cNvPr>
          <p:cNvSpPr>
            <a:spLocks noGrp="1"/>
          </p:cNvSpPr>
          <p:nvPr>
            <p:ph type="title"/>
          </p:nvPr>
        </p:nvSpPr>
        <p:spPr>
          <a:xfrm>
            <a:off x="731838" y="551840"/>
            <a:ext cx="10740162" cy="791412"/>
          </a:xfrm>
        </p:spPr>
        <p:txBody>
          <a:bodyPr/>
          <a:lstStyle/>
          <a:p>
            <a:r>
              <a:rPr lang="en-US" dirty="0">
                <a:solidFill>
                  <a:srgbClr val="242852"/>
                </a:solidFill>
                <a:latin typeface="Impact" panose="020B0806030902050204" pitchFamily="34" charset="0"/>
                <a:cs typeface="+mj-cs"/>
              </a:rPr>
              <a:t>Observations – Sustainability Reporting </a:t>
            </a:r>
          </a:p>
        </p:txBody>
      </p:sp>
      <p:pic>
        <p:nvPicPr>
          <p:cNvPr id="7" name="Picture 6">
            <a:extLst>
              <a:ext uri="{FF2B5EF4-FFF2-40B4-BE49-F238E27FC236}">
                <a16:creationId xmlns:a16="http://schemas.microsoft.com/office/drawing/2014/main" id="{EEE7F4A9-63B4-C159-7875-77E30BC21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13</a:t>
            </a:r>
          </a:p>
        </p:txBody>
      </p:sp>
      <p:sp>
        <p:nvSpPr>
          <p:cNvPr id="3" name="Content Placeholder 2">
            <a:extLst>
              <a:ext uri="{FF2B5EF4-FFF2-40B4-BE49-F238E27FC236}">
                <a16:creationId xmlns:a16="http://schemas.microsoft.com/office/drawing/2014/main" id="{80CA4D00-0D91-ED1F-188A-07C447C76B72}"/>
              </a:ext>
            </a:extLst>
          </p:cNvPr>
          <p:cNvSpPr txBox="1">
            <a:spLocks/>
          </p:cNvSpPr>
          <p:nvPr/>
        </p:nvSpPr>
        <p:spPr>
          <a:xfrm>
            <a:off x="744919" y="3415601"/>
            <a:ext cx="1967019" cy="196710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accent2"/>
                </a:solidFill>
                <a:latin typeface="Univers 45 Ligh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accent2"/>
                </a:solidFill>
                <a:latin typeface="Univers 45 Light"/>
                <a:ea typeface="+mn-ea"/>
                <a:cs typeface="+mn-cs"/>
              </a:defRPr>
            </a:lvl2pPr>
            <a:lvl3pPr marL="144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3pPr>
            <a:lvl4pPr marL="288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accent2"/>
                </a:solidFill>
                <a:latin typeface="Univers 45 Light"/>
                <a:ea typeface="+mn-ea"/>
                <a:cs typeface="+mn-cs"/>
              </a:defRPr>
            </a:lvl4pPr>
            <a:lvl5pPr marL="432000" indent="-144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accent2"/>
                </a:solidFill>
                <a:latin typeface="Univers 45 Ligh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150" dirty="0">
                <a:solidFill>
                  <a:srgbClr val="BF9F42"/>
                </a:solidFill>
                <a:latin typeface="+mn-lt"/>
              </a:rPr>
              <a:t>Gradual move from voluntary to mandatory schemes</a:t>
            </a:r>
          </a:p>
          <a:p>
            <a:pPr marL="171450" lvl="1" indent="-171450">
              <a:buFont typeface="Arial" panose="020B0604020202020204" pitchFamily="34" charset="0"/>
              <a:buChar char="•"/>
            </a:pPr>
            <a:r>
              <a:rPr lang="en-US" sz="1150" dirty="0">
                <a:solidFill>
                  <a:schemeClr val="tx1"/>
                </a:solidFill>
                <a:latin typeface="+mn-lt"/>
              </a:rPr>
              <a:t>Positive  survey results led to adopting a phased approach (premier then main),</a:t>
            </a:r>
          </a:p>
          <a:p>
            <a:pPr marL="171450" lvl="1" indent="-171450">
              <a:buFont typeface="Arial" panose="020B0604020202020204" pitchFamily="34" charset="0"/>
              <a:buChar char="•"/>
            </a:pPr>
            <a:r>
              <a:rPr lang="en-US" sz="1150" dirty="0">
                <a:solidFill>
                  <a:schemeClr val="tx1"/>
                </a:solidFill>
                <a:latin typeface="+mn-lt"/>
              </a:rPr>
              <a:t>CMA issued a circular mandating sustainable reporting from Premier listed companies.</a:t>
            </a:r>
          </a:p>
          <a:p>
            <a:endParaRPr lang="en-US" sz="1100" dirty="0">
              <a:solidFill>
                <a:schemeClr val="tx2"/>
              </a:solidFill>
              <a:latin typeface="+mn-lt"/>
            </a:endParaRPr>
          </a:p>
        </p:txBody>
      </p:sp>
      <p:sp>
        <p:nvSpPr>
          <p:cNvPr id="10" name="Freeform 6">
            <a:extLst>
              <a:ext uri="{FF2B5EF4-FFF2-40B4-BE49-F238E27FC236}">
                <a16:creationId xmlns:a16="http://schemas.microsoft.com/office/drawing/2014/main" id="{81FAB05B-D38D-D8AF-9018-E4DF1F5B387E}"/>
              </a:ext>
            </a:extLst>
          </p:cNvPr>
          <p:cNvSpPr>
            <a:spLocks/>
          </p:cNvSpPr>
          <p:nvPr/>
        </p:nvSpPr>
        <p:spPr bwMode="auto">
          <a:xfrm>
            <a:off x="7571202" y="1854919"/>
            <a:ext cx="2535548" cy="1210569"/>
          </a:xfrm>
          <a:custGeom>
            <a:avLst/>
            <a:gdLst>
              <a:gd name="T0" fmla="*/ 136 w 4440"/>
              <a:gd name="T1" fmla="*/ 131 h 2640"/>
              <a:gd name="T2" fmla="*/ 405 w 4440"/>
              <a:gd name="T3" fmla="*/ 328 h 2640"/>
              <a:gd name="T4" fmla="*/ 676 w 4440"/>
              <a:gd name="T5" fmla="*/ 497 h 2640"/>
              <a:gd name="T6" fmla="*/ 948 w 4440"/>
              <a:gd name="T7" fmla="*/ 638 h 2640"/>
              <a:gd name="T8" fmla="*/ 1221 w 4440"/>
              <a:gd name="T9" fmla="*/ 752 h 2640"/>
              <a:gd name="T10" fmla="*/ 1495 w 4440"/>
              <a:gd name="T11" fmla="*/ 837 h 2640"/>
              <a:gd name="T12" fmla="*/ 1770 w 4440"/>
              <a:gd name="T13" fmla="*/ 895 h 2640"/>
              <a:gd name="T14" fmla="*/ 2046 w 4440"/>
              <a:gd name="T15" fmla="*/ 923 h 2640"/>
              <a:gd name="T16" fmla="*/ 2324 w 4440"/>
              <a:gd name="T17" fmla="*/ 923 h 2640"/>
              <a:gd name="T18" fmla="*/ 2602 w 4440"/>
              <a:gd name="T19" fmla="*/ 895 h 2640"/>
              <a:gd name="T20" fmla="*/ 2882 w 4440"/>
              <a:gd name="T21" fmla="*/ 837 h 2640"/>
              <a:gd name="T22" fmla="*/ 3162 w 4440"/>
              <a:gd name="T23" fmla="*/ 752 h 2640"/>
              <a:gd name="T24" fmla="*/ 3445 w 4440"/>
              <a:gd name="T25" fmla="*/ 637 h 2640"/>
              <a:gd name="T26" fmla="*/ 3727 w 4440"/>
              <a:gd name="T27" fmla="*/ 491 h 2640"/>
              <a:gd name="T28" fmla="*/ 4011 w 4440"/>
              <a:gd name="T29" fmla="*/ 317 h 2640"/>
              <a:gd name="T30" fmla="*/ 4296 w 4440"/>
              <a:gd name="T31" fmla="*/ 114 h 2640"/>
              <a:gd name="T32" fmla="*/ 4440 w 4440"/>
              <a:gd name="T33" fmla="*/ 2640 h 2640"/>
              <a:gd name="T34" fmla="*/ 4170 w 4440"/>
              <a:gd name="T35" fmla="*/ 2426 h 2640"/>
              <a:gd name="T36" fmla="*/ 3900 w 4440"/>
              <a:gd name="T37" fmla="*/ 2242 h 2640"/>
              <a:gd name="T38" fmla="*/ 3628 w 4440"/>
              <a:gd name="T39" fmla="*/ 2085 h 2640"/>
              <a:gd name="T40" fmla="*/ 3355 w 4440"/>
              <a:gd name="T41" fmla="*/ 1955 h 2640"/>
              <a:gd name="T42" fmla="*/ 3082 w 4440"/>
              <a:gd name="T43" fmla="*/ 1854 h 2640"/>
              <a:gd name="T44" fmla="*/ 2807 w 4440"/>
              <a:gd name="T45" fmla="*/ 1781 h 2640"/>
              <a:gd name="T46" fmla="*/ 2532 w 4440"/>
              <a:gd name="T47" fmla="*/ 1736 h 2640"/>
              <a:gd name="T48" fmla="*/ 2254 w 4440"/>
              <a:gd name="T49" fmla="*/ 1720 h 2640"/>
              <a:gd name="T50" fmla="*/ 1976 w 4440"/>
              <a:gd name="T51" fmla="*/ 1732 h 2640"/>
              <a:gd name="T52" fmla="*/ 1698 w 4440"/>
              <a:gd name="T53" fmla="*/ 1774 h 2640"/>
              <a:gd name="T54" fmla="*/ 1417 w 4440"/>
              <a:gd name="T55" fmla="*/ 1843 h 2640"/>
              <a:gd name="T56" fmla="*/ 1136 w 4440"/>
              <a:gd name="T57" fmla="*/ 1942 h 2640"/>
              <a:gd name="T58" fmla="*/ 854 w 4440"/>
              <a:gd name="T59" fmla="*/ 2071 h 2640"/>
              <a:gd name="T60" fmla="*/ 570 w 4440"/>
              <a:gd name="T61" fmla="*/ 2228 h 2640"/>
              <a:gd name="T62" fmla="*/ 285 w 4440"/>
              <a:gd name="T63" fmla="*/ 2415 h 2640"/>
              <a:gd name="T64" fmla="*/ 0 w 4440"/>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2640">
                <a:moveTo>
                  <a:pt x="0" y="23"/>
                </a:moveTo>
                <a:lnTo>
                  <a:pt x="136" y="131"/>
                </a:lnTo>
                <a:lnTo>
                  <a:pt x="269" y="233"/>
                </a:lnTo>
                <a:lnTo>
                  <a:pt x="405" y="328"/>
                </a:lnTo>
                <a:lnTo>
                  <a:pt x="540" y="416"/>
                </a:lnTo>
                <a:lnTo>
                  <a:pt x="676" y="497"/>
                </a:lnTo>
                <a:lnTo>
                  <a:pt x="812" y="572"/>
                </a:lnTo>
                <a:lnTo>
                  <a:pt x="948" y="638"/>
                </a:lnTo>
                <a:lnTo>
                  <a:pt x="1084" y="699"/>
                </a:lnTo>
                <a:lnTo>
                  <a:pt x="1221" y="752"/>
                </a:lnTo>
                <a:lnTo>
                  <a:pt x="1358" y="798"/>
                </a:lnTo>
                <a:lnTo>
                  <a:pt x="1495" y="837"/>
                </a:lnTo>
                <a:lnTo>
                  <a:pt x="1633" y="869"/>
                </a:lnTo>
                <a:lnTo>
                  <a:pt x="1770" y="895"/>
                </a:lnTo>
                <a:lnTo>
                  <a:pt x="1908" y="912"/>
                </a:lnTo>
                <a:lnTo>
                  <a:pt x="2046" y="923"/>
                </a:lnTo>
                <a:lnTo>
                  <a:pt x="2185" y="926"/>
                </a:lnTo>
                <a:lnTo>
                  <a:pt x="2324" y="923"/>
                </a:lnTo>
                <a:lnTo>
                  <a:pt x="2463" y="913"/>
                </a:lnTo>
                <a:lnTo>
                  <a:pt x="2602" y="895"/>
                </a:lnTo>
                <a:lnTo>
                  <a:pt x="2742" y="870"/>
                </a:lnTo>
                <a:lnTo>
                  <a:pt x="2882" y="837"/>
                </a:lnTo>
                <a:lnTo>
                  <a:pt x="3023" y="798"/>
                </a:lnTo>
                <a:lnTo>
                  <a:pt x="3162" y="752"/>
                </a:lnTo>
                <a:lnTo>
                  <a:pt x="3304" y="697"/>
                </a:lnTo>
                <a:lnTo>
                  <a:pt x="3445" y="637"/>
                </a:lnTo>
                <a:lnTo>
                  <a:pt x="3586" y="568"/>
                </a:lnTo>
                <a:lnTo>
                  <a:pt x="3727" y="491"/>
                </a:lnTo>
                <a:lnTo>
                  <a:pt x="3869" y="408"/>
                </a:lnTo>
                <a:lnTo>
                  <a:pt x="4011" y="317"/>
                </a:lnTo>
                <a:lnTo>
                  <a:pt x="4153" y="219"/>
                </a:lnTo>
                <a:lnTo>
                  <a:pt x="4296" y="114"/>
                </a:lnTo>
                <a:lnTo>
                  <a:pt x="4440" y="0"/>
                </a:lnTo>
                <a:lnTo>
                  <a:pt x="4440" y="2640"/>
                </a:lnTo>
                <a:lnTo>
                  <a:pt x="4304" y="2530"/>
                </a:lnTo>
                <a:lnTo>
                  <a:pt x="4170" y="2426"/>
                </a:lnTo>
                <a:lnTo>
                  <a:pt x="4035" y="2331"/>
                </a:lnTo>
                <a:lnTo>
                  <a:pt x="3900" y="2242"/>
                </a:lnTo>
                <a:lnTo>
                  <a:pt x="3764" y="2160"/>
                </a:lnTo>
                <a:lnTo>
                  <a:pt x="3628" y="2085"/>
                </a:lnTo>
                <a:lnTo>
                  <a:pt x="3492" y="2017"/>
                </a:lnTo>
                <a:lnTo>
                  <a:pt x="3355" y="1955"/>
                </a:lnTo>
                <a:lnTo>
                  <a:pt x="3219" y="1902"/>
                </a:lnTo>
                <a:lnTo>
                  <a:pt x="3082" y="1854"/>
                </a:lnTo>
                <a:lnTo>
                  <a:pt x="2945" y="1814"/>
                </a:lnTo>
                <a:lnTo>
                  <a:pt x="2807" y="1781"/>
                </a:lnTo>
                <a:lnTo>
                  <a:pt x="2668" y="1755"/>
                </a:lnTo>
                <a:lnTo>
                  <a:pt x="2532" y="1736"/>
                </a:lnTo>
                <a:lnTo>
                  <a:pt x="2393" y="1725"/>
                </a:lnTo>
                <a:lnTo>
                  <a:pt x="2254" y="1720"/>
                </a:lnTo>
                <a:lnTo>
                  <a:pt x="2116" y="1722"/>
                </a:lnTo>
                <a:lnTo>
                  <a:pt x="1976" y="1732"/>
                </a:lnTo>
                <a:lnTo>
                  <a:pt x="1838" y="1749"/>
                </a:lnTo>
                <a:lnTo>
                  <a:pt x="1698" y="1774"/>
                </a:lnTo>
                <a:lnTo>
                  <a:pt x="1557" y="1804"/>
                </a:lnTo>
                <a:lnTo>
                  <a:pt x="1417" y="1843"/>
                </a:lnTo>
                <a:lnTo>
                  <a:pt x="1277" y="1889"/>
                </a:lnTo>
                <a:lnTo>
                  <a:pt x="1136" y="1942"/>
                </a:lnTo>
                <a:lnTo>
                  <a:pt x="995" y="2003"/>
                </a:lnTo>
                <a:lnTo>
                  <a:pt x="854" y="2071"/>
                </a:lnTo>
                <a:lnTo>
                  <a:pt x="713" y="2145"/>
                </a:lnTo>
                <a:lnTo>
                  <a:pt x="570" y="2228"/>
                </a:lnTo>
                <a:lnTo>
                  <a:pt x="428" y="2318"/>
                </a:lnTo>
                <a:lnTo>
                  <a:pt x="285" y="2415"/>
                </a:lnTo>
                <a:lnTo>
                  <a:pt x="143"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1" name="Freeform 7">
            <a:extLst>
              <a:ext uri="{FF2B5EF4-FFF2-40B4-BE49-F238E27FC236}">
                <a16:creationId xmlns:a16="http://schemas.microsoft.com/office/drawing/2014/main" id="{BF8577CA-4CEE-5602-2CB8-F5B20B727DFA}"/>
              </a:ext>
            </a:extLst>
          </p:cNvPr>
          <p:cNvSpPr>
            <a:spLocks/>
          </p:cNvSpPr>
          <p:nvPr/>
        </p:nvSpPr>
        <p:spPr bwMode="auto">
          <a:xfrm>
            <a:off x="4673600" y="1854919"/>
            <a:ext cx="2429657" cy="1210569"/>
          </a:xfrm>
          <a:custGeom>
            <a:avLst/>
            <a:gdLst>
              <a:gd name="T0" fmla="*/ 135 w 4439"/>
              <a:gd name="T1" fmla="*/ 131 h 2640"/>
              <a:gd name="T2" fmla="*/ 404 w 4439"/>
              <a:gd name="T3" fmla="*/ 328 h 2640"/>
              <a:gd name="T4" fmla="*/ 675 w 4439"/>
              <a:gd name="T5" fmla="*/ 497 h 2640"/>
              <a:gd name="T6" fmla="*/ 947 w 4439"/>
              <a:gd name="T7" fmla="*/ 638 h 2640"/>
              <a:gd name="T8" fmla="*/ 1221 w 4439"/>
              <a:gd name="T9" fmla="*/ 752 h 2640"/>
              <a:gd name="T10" fmla="*/ 1494 w 4439"/>
              <a:gd name="T11" fmla="*/ 837 h 2640"/>
              <a:gd name="T12" fmla="*/ 1769 w 4439"/>
              <a:gd name="T13" fmla="*/ 895 h 2640"/>
              <a:gd name="T14" fmla="*/ 2046 w 4439"/>
              <a:gd name="T15" fmla="*/ 923 h 2640"/>
              <a:gd name="T16" fmla="*/ 2324 w 4439"/>
              <a:gd name="T17" fmla="*/ 923 h 2640"/>
              <a:gd name="T18" fmla="*/ 2602 w 4439"/>
              <a:gd name="T19" fmla="*/ 895 h 2640"/>
              <a:gd name="T20" fmla="*/ 2881 w 4439"/>
              <a:gd name="T21" fmla="*/ 837 h 2640"/>
              <a:gd name="T22" fmla="*/ 3162 w 4439"/>
              <a:gd name="T23" fmla="*/ 752 h 2640"/>
              <a:gd name="T24" fmla="*/ 3444 w 4439"/>
              <a:gd name="T25" fmla="*/ 637 h 2640"/>
              <a:gd name="T26" fmla="*/ 3726 w 4439"/>
              <a:gd name="T27" fmla="*/ 491 h 2640"/>
              <a:gd name="T28" fmla="*/ 4010 w 4439"/>
              <a:gd name="T29" fmla="*/ 317 h 2640"/>
              <a:gd name="T30" fmla="*/ 4295 w 4439"/>
              <a:gd name="T31" fmla="*/ 114 h 2640"/>
              <a:gd name="T32" fmla="*/ 4439 w 4439"/>
              <a:gd name="T33" fmla="*/ 2640 h 2640"/>
              <a:gd name="T34" fmla="*/ 4170 w 4439"/>
              <a:gd name="T35" fmla="*/ 2426 h 2640"/>
              <a:gd name="T36" fmla="*/ 3899 w 4439"/>
              <a:gd name="T37" fmla="*/ 2242 h 2640"/>
              <a:gd name="T38" fmla="*/ 3627 w 4439"/>
              <a:gd name="T39" fmla="*/ 2085 h 2640"/>
              <a:gd name="T40" fmla="*/ 3355 w 4439"/>
              <a:gd name="T41" fmla="*/ 1955 h 2640"/>
              <a:gd name="T42" fmla="*/ 3081 w 4439"/>
              <a:gd name="T43" fmla="*/ 1854 h 2640"/>
              <a:gd name="T44" fmla="*/ 2806 w 4439"/>
              <a:gd name="T45" fmla="*/ 1781 h 2640"/>
              <a:gd name="T46" fmla="*/ 2531 w 4439"/>
              <a:gd name="T47" fmla="*/ 1736 h 2640"/>
              <a:gd name="T48" fmla="*/ 2253 w 4439"/>
              <a:gd name="T49" fmla="*/ 1720 h 2640"/>
              <a:gd name="T50" fmla="*/ 1975 w 4439"/>
              <a:gd name="T51" fmla="*/ 1732 h 2640"/>
              <a:gd name="T52" fmla="*/ 1697 w 4439"/>
              <a:gd name="T53" fmla="*/ 1774 h 2640"/>
              <a:gd name="T54" fmla="*/ 1417 w 4439"/>
              <a:gd name="T55" fmla="*/ 1843 h 2640"/>
              <a:gd name="T56" fmla="*/ 1136 w 4439"/>
              <a:gd name="T57" fmla="*/ 1942 h 2640"/>
              <a:gd name="T58" fmla="*/ 854 w 4439"/>
              <a:gd name="T59" fmla="*/ 2071 h 2640"/>
              <a:gd name="T60" fmla="*/ 570 w 4439"/>
              <a:gd name="T61" fmla="*/ 2228 h 2640"/>
              <a:gd name="T62" fmla="*/ 286 w 4439"/>
              <a:gd name="T63" fmla="*/ 2415 h 2640"/>
              <a:gd name="T64" fmla="*/ 0 w 4439"/>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39" h="2640">
                <a:moveTo>
                  <a:pt x="0" y="23"/>
                </a:moveTo>
                <a:lnTo>
                  <a:pt x="135" y="131"/>
                </a:lnTo>
                <a:lnTo>
                  <a:pt x="269" y="233"/>
                </a:lnTo>
                <a:lnTo>
                  <a:pt x="404" y="328"/>
                </a:lnTo>
                <a:lnTo>
                  <a:pt x="540" y="416"/>
                </a:lnTo>
                <a:lnTo>
                  <a:pt x="675" y="497"/>
                </a:lnTo>
                <a:lnTo>
                  <a:pt x="812" y="572"/>
                </a:lnTo>
                <a:lnTo>
                  <a:pt x="947" y="638"/>
                </a:lnTo>
                <a:lnTo>
                  <a:pt x="1084" y="699"/>
                </a:lnTo>
                <a:lnTo>
                  <a:pt x="1221" y="752"/>
                </a:lnTo>
                <a:lnTo>
                  <a:pt x="1358" y="798"/>
                </a:lnTo>
                <a:lnTo>
                  <a:pt x="1494" y="837"/>
                </a:lnTo>
                <a:lnTo>
                  <a:pt x="1633" y="869"/>
                </a:lnTo>
                <a:lnTo>
                  <a:pt x="1769" y="895"/>
                </a:lnTo>
                <a:lnTo>
                  <a:pt x="1908" y="912"/>
                </a:lnTo>
                <a:lnTo>
                  <a:pt x="2046" y="923"/>
                </a:lnTo>
                <a:lnTo>
                  <a:pt x="2186" y="926"/>
                </a:lnTo>
                <a:lnTo>
                  <a:pt x="2324" y="923"/>
                </a:lnTo>
                <a:lnTo>
                  <a:pt x="2462" y="913"/>
                </a:lnTo>
                <a:lnTo>
                  <a:pt x="2602" y="895"/>
                </a:lnTo>
                <a:lnTo>
                  <a:pt x="2741" y="870"/>
                </a:lnTo>
                <a:lnTo>
                  <a:pt x="2881" y="837"/>
                </a:lnTo>
                <a:lnTo>
                  <a:pt x="3022" y="798"/>
                </a:lnTo>
                <a:lnTo>
                  <a:pt x="3162" y="752"/>
                </a:lnTo>
                <a:lnTo>
                  <a:pt x="3303" y="697"/>
                </a:lnTo>
                <a:lnTo>
                  <a:pt x="3444" y="637"/>
                </a:lnTo>
                <a:lnTo>
                  <a:pt x="3585" y="568"/>
                </a:lnTo>
                <a:lnTo>
                  <a:pt x="3726" y="491"/>
                </a:lnTo>
                <a:lnTo>
                  <a:pt x="3869" y="408"/>
                </a:lnTo>
                <a:lnTo>
                  <a:pt x="4010" y="317"/>
                </a:lnTo>
                <a:lnTo>
                  <a:pt x="4153" y="219"/>
                </a:lnTo>
                <a:lnTo>
                  <a:pt x="4295" y="114"/>
                </a:lnTo>
                <a:lnTo>
                  <a:pt x="4439" y="0"/>
                </a:lnTo>
                <a:lnTo>
                  <a:pt x="4439" y="2640"/>
                </a:lnTo>
                <a:lnTo>
                  <a:pt x="4304" y="2530"/>
                </a:lnTo>
                <a:lnTo>
                  <a:pt x="4170" y="2426"/>
                </a:lnTo>
                <a:lnTo>
                  <a:pt x="4034" y="2331"/>
                </a:lnTo>
                <a:lnTo>
                  <a:pt x="3899" y="2242"/>
                </a:lnTo>
                <a:lnTo>
                  <a:pt x="3764" y="2160"/>
                </a:lnTo>
                <a:lnTo>
                  <a:pt x="3627" y="2085"/>
                </a:lnTo>
                <a:lnTo>
                  <a:pt x="3492" y="2017"/>
                </a:lnTo>
                <a:lnTo>
                  <a:pt x="3355" y="1955"/>
                </a:lnTo>
                <a:lnTo>
                  <a:pt x="3218" y="1902"/>
                </a:lnTo>
                <a:lnTo>
                  <a:pt x="3081" y="1854"/>
                </a:lnTo>
                <a:lnTo>
                  <a:pt x="2944" y="1814"/>
                </a:lnTo>
                <a:lnTo>
                  <a:pt x="2806" y="1781"/>
                </a:lnTo>
                <a:lnTo>
                  <a:pt x="2668" y="1755"/>
                </a:lnTo>
                <a:lnTo>
                  <a:pt x="2531" y="1736"/>
                </a:lnTo>
                <a:lnTo>
                  <a:pt x="2393" y="1725"/>
                </a:lnTo>
                <a:lnTo>
                  <a:pt x="2253" y="1720"/>
                </a:lnTo>
                <a:lnTo>
                  <a:pt x="2115" y="1722"/>
                </a:lnTo>
                <a:lnTo>
                  <a:pt x="1975" y="1732"/>
                </a:lnTo>
                <a:lnTo>
                  <a:pt x="1837" y="1749"/>
                </a:lnTo>
                <a:lnTo>
                  <a:pt x="1697" y="1774"/>
                </a:lnTo>
                <a:lnTo>
                  <a:pt x="1556" y="1804"/>
                </a:lnTo>
                <a:lnTo>
                  <a:pt x="1417" y="1843"/>
                </a:lnTo>
                <a:lnTo>
                  <a:pt x="1277" y="1889"/>
                </a:lnTo>
                <a:lnTo>
                  <a:pt x="1136" y="1942"/>
                </a:lnTo>
                <a:lnTo>
                  <a:pt x="995" y="2003"/>
                </a:lnTo>
                <a:lnTo>
                  <a:pt x="854" y="2071"/>
                </a:lnTo>
                <a:lnTo>
                  <a:pt x="712" y="2145"/>
                </a:lnTo>
                <a:lnTo>
                  <a:pt x="570" y="2228"/>
                </a:lnTo>
                <a:lnTo>
                  <a:pt x="427" y="2318"/>
                </a:lnTo>
                <a:lnTo>
                  <a:pt x="286" y="2415"/>
                </a:lnTo>
                <a:lnTo>
                  <a:pt x="142"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2" name="Freeform 8">
            <a:extLst>
              <a:ext uri="{FF2B5EF4-FFF2-40B4-BE49-F238E27FC236}">
                <a16:creationId xmlns:a16="http://schemas.microsoft.com/office/drawing/2014/main" id="{89C257EA-9689-9EE1-F336-35E56127F5DC}"/>
              </a:ext>
            </a:extLst>
          </p:cNvPr>
          <p:cNvSpPr>
            <a:spLocks/>
          </p:cNvSpPr>
          <p:nvPr/>
        </p:nvSpPr>
        <p:spPr bwMode="auto">
          <a:xfrm>
            <a:off x="2063809" y="1854919"/>
            <a:ext cx="2035038" cy="1210569"/>
          </a:xfrm>
          <a:custGeom>
            <a:avLst/>
            <a:gdLst>
              <a:gd name="T0" fmla="*/ 134 w 4438"/>
              <a:gd name="T1" fmla="*/ 131 h 2640"/>
              <a:gd name="T2" fmla="*/ 405 w 4438"/>
              <a:gd name="T3" fmla="*/ 328 h 2640"/>
              <a:gd name="T4" fmla="*/ 675 w 4438"/>
              <a:gd name="T5" fmla="*/ 497 h 2640"/>
              <a:gd name="T6" fmla="*/ 948 w 4438"/>
              <a:gd name="T7" fmla="*/ 638 h 2640"/>
              <a:gd name="T8" fmla="*/ 1221 w 4438"/>
              <a:gd name="T9" fmla="*/ 752 h 2640"/>
              <a:gd name="T10" fmla="*/ 1495 w 4438"/>
              <a:gd name="T11" fmla="*/ 837 h 2640"/>
              <a:gd name="T12" fmla="*/ 1770 w 4438"/>
              <a:gd name="T13" fmla="*/ 895 h 2640"/>
              <a:gd name="T14" fmla="*/ 2046 w 4438"/>
              <a:gd name="T15" fmla="*/ 923 h 2640"/>
              <a:gd name="T16" fmla="*/ 2324 w 4438"/>
              <a:gd name="T17" fmla="*/ 923 h 2640"/>
              <a:gd name="T18" fmla="*/ 2602 w 4438"/>
              <a:gd name="T19" fmla="*/ 895 h 2640"/>
              <a:gd name="T20" fmla="*/ 2881 w 4438"/>
              <a:gd name="T21" fmla="*/ 837 h 2640"/>
              <a:gd name="T22" fmla="*/ 3162 w 4438"/>
              <a:gd name="T23" fmla="*/ 752 h 2640"/>
              <a:gd name="T24" fmla="*/ 3445 w 4438"/>
              <a:gd name="T25" fmla="*/ 637 h 2640"/>
              <a:gd name="T26" fmla="*/ 3727 w 4438"/>
              <a:gd name="T27" fmla="*/ 491 h 2640"/>
              <a:gd name="T28" fmla="*/ 4010 w 4438"/>
              <a:gd name="T29" fmla="*/ 317 h 2640"/>
              <a:gd name="T30" fmla="*/ 4296 w 4438"/>
              <a:gd name="T31" fmla="*/ 114 h 2640"/>
              <a:gd name="T32" fmla="*/ 4438 w 4438"/>
              <a:gd name="T33" fmla="*/ 2640 h 2640"/>
              <a:gd name="T34" fmla="*/ 4169 w 4438"/>
              <a:gd name="T35" fmla="*/ 2426 h 2640"/>
              <a:gd name="T36" fmla="*/ 3898 w 4438"/>
              <a:gd name="T37" fmla="*/ 2242 h 2640"/>
              <a:gd name="T38" fmla="*/ 3627 w 4438"/>
              <a:gd name="T39" fmla="*/ 2085 h 2640"/>
              <a:gd name="T40" fmla="*/ 3355 w 4438"/>
              <a:gd name="T41" fmla="*/ 1955 h 2640"/>
              <a:gd name="T42" fmla="*/ 3080 w 4438"/>
              <a:gd name="T43" fmla="*/ 1854 h 2640"/>
              <a:gd name="T44" fmla="*/ 2807 w 4438"/>
              <a:gd name="T45" fmla="*/ 1781 h 2640"/>
              <a:gd name="T46" fmla="*/ 2530 w 4438"/>
              <a:gd name="T47" fmla="*/ 1736 h 2640"/>
              <a:gd name="T48" fmla="*/ 2254 w 4438"/>
              <a:gd name="T49" fmla="*/ 1720 h 2640"/>
              <a:gd name="T50" fmla="*/ 1976 w 4438"/>
              <a:gd name="T51" fmla="*/ 1732 h 2640"/>
              <a:gd name="T52" fmla="*/ 1696 w 4438"/>
              <a:gd name="T53" fmla="*/ 1774 h 2640"/>
              <a:gd name="T54" fmla="*/ 1417 w 4438"/>
              <a:gd name="T55" fmla="*/ 1843 h 2640"/>
              <a:gd name="T56" fmla="*/ 1136 w 4438"/>
              <a:gd name="T57" fmla="*/ 1942 h 2640"/>
              <a:gd name="T58" fmla="*/ 853 w 4438"/>
              <a:gd name="T59" fmla="*/ 2071 h 2640"/>
              <a:gd name="T60" fmla="*/ 570 w 4438"/>
              <a:gd name="T61" fmla="*/ 2228 h 2640"/>
              <a:gd name="T62" fmla="*/ 285 w 4438"/>
              <a:gd name="T63" fmla="*/ 2415 h 2640"/>
              <a:gd name="T64" fmla="*/ 0 w 4438"/>
              <a:gd name="T65" fmla="*/ 2631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38" h="2640">
                <a:moveTo>
                  <a:pt x="0" y="23"/>
                </a:moveTo>
                <a:lnTo>
                  <a:pt x="134" y="131"/>
                </a:lnTo>
                <a:lnTo>
                  <a:pt x="269" y="233"/>
                </a:lnTo>
                <a:lnTo>
                  <a:pt x="405" y="328"/>
                </a:lnTo>
                <a:lnTo>
                  <a:pt x="540" y="416"/>
                </a:lnTo>
                <a:lnTo>
                  <a:pt x="675" y="497"/>
                </a:lnTo>
                <a:lnTo>
                  <a:pt x="811" y="572"/>
                </a:lnTo>
                <a:lnTo>
                  <a:pt x="948" y="638"/>
                </a:lnTo>
                <a:lnTo>
                  <a:pt x="1084" y="699"/>
                </a:lnTo>
                <a:lnTo>
                  <a:pt x="1221" y="752"/>
                </a:lnTo>
                <a:lnTo>
                  <a:pt x="1358" y="798"/>
                </a:lnTo>
                <a:lnTo>
                  <a:pt x="1495" y="837"/>
                </a:lnTo>
                <a:lnTo>
                  <a:pt x="1632" y="869"/>
                </a:lnTo>
                <a:lnTo>
                  <a:pt x="1770" y="895"/>
                </a:lnTo>
                <a:lnTo>
                  <a:pt x="1908" y="912"/>
                </a:lnTo>
                <a:lnTo>
                  <a:pt x="2046" y="923"/>
                </a:lnTo>
                <a:lnTo>
                  <a:pt x="2185" y="926"/>
                </a:lnTo>
                <a:lnTo>
                  <a:pt x="2324" y="923"/>
                </a:lnTo>
                <a:lnTo>
                  <a:pt x="2462" y="913"/>
                </a:lnTo>
                <a:lnTo>
                  <a:pt x="2602" y="895"/>
                </a:lnTo>
                <a:lnTo>
                  <a:pt x="2742" y="870"/>
                </a:lnTo>
                <a:lnTo>
                  <a:pt x="2881" y="837"/>
                </a:lnTo>
                <a:lnTo>
                  <a:pt x="3021" y="798"/>
                </a:lnTo>
                <a:lnTo>
                  <a:pt x="3162" y="752"/>
                </a:lnTo>
                <a:lnTo>
                  <a:pt x="3303" y="697"/>
                </a:lnTo>
                <a:lnTo>
                  <a:pt x="3445" y="637"/>
                </a:lnTo>
                <a:lnTo>
                  <a:pt x="3586" y="568"/>
                </a:lnTo>
                <a:lnTo>
                  <a:pt x="3727" y="491"/>
                </a:lnTo>
                <a:lnTo>
                  <a:pt x="3868" y="408"/>
                </a:lnTo>
                <a:lnTo>
                  <a:pt x="4010" y="317"/>
                </a:lnTo>
                <a:lnTo>
                  <a:pt x="4153" y="219"/>
                </a:lnTo>
                <a:lnTo>
                  <a:pt x="4296" y="114"/>
                </a:lnTo>
                <a:lnTo>
                  <a:pt x="4438" y="0"/>
                </a:lnTo>
                <a:lnTo>
                  <a:pt x="4438" y="2640"/>
                </a:lnTo>
                <a:lnTo>
                  <a:pt x="4304" y="2530"/>
                </a:lnTo>
                <a:lnTo>
                  <a:pt x="4169" y="2426"/>
                </a:lnTo>
                <a:lnTo>
                  <a:pt x="4033" y="2331"/>
                </a:lnTo>
                <a:lnTo>
                  <a:pt x="3898" y="2242"/>
                </a:lnTo>
                <a:lnTo>
                  <a:pt x="3763" y="2160"/>
                </a:lnTo>
                <a:lnTo>
                  <a:pt x="3627" y="2085"/>
                </a:lnTo>
                <a:lnTo>
                  <a:pt x="3491" y="2017"/>
                </a:lnTo>
                <a:lnTo>
                  <a:pt x="3355" y="1955"/>
                </a:lnTo>
                <a:lnTo>
                  <a:pt x="3218" y="1902"/>
                </a:lnTo>
                <a:lnTo>
                  <a:pt x="3080" y="1854"/>
                </a:lnTo>
                <a:lnTo>
                  <a:pt x="2943" y="1814"/>
                </a:lnTo>
                <a:lnTo>
                  <a:pt x="2807" y="1781"/>
                </a:lnTo>
                <a:lnTo>
                  <a:pt x="2668" y="1755"/>
                </a:lnTo>
                <a:lnTo>
                  <a:pt x="2530" y="1736"/>
                </a:lnTo>
                <a:lnTo>
                  <a:pt x="2392" y="1725"/>
                </a:lnTo>
                <a:lnTo>
                  <a:pt x="2254" y="1720"/>
                </a:lnTo>
                <a:lnTo>
                  <a:pt x="2115" y="1722"/>
                </a:lnTo>
                <a:lnTo>
                  <a:pt x="1976" y="1732"/>
                </a:lnTo>
                <a:lnTo>
                  <a:pt x="1836" y="1749"/>
                </a:lnTo>
                <a:lnTo>
                  <a:pt x="1696" y="1774"/>
                </a:lnTo>
                <a:lnTo>
                  <a:pt x="1557" y="1804"/>
                </a:lnTo>
                <a:lnTo>
                  <a:pt x="1417" y="1843"/>
                </a:lnTo>
                <a:lnTo>
                  <a:pt x="1276" y="1889"/>
                </a:lnTo>
                <a:lnTo>
                  <a:pt x="1136" y="1942"/>
                </a:lnTo>
                <a:lnTo>
                  <a:pt x="995" y="2003"/>
                </a:lnTo>
                <a:lnTo>
                  <a:pt x="853" y="2071"/>
                </a:lnTo>
                <a:lnTo>
                  <a:pt x="711" y="2145"/>
                </a:lnTo>
                <a:lnTo>
                  <a:pt x="570" y="2228"/>
                </a:lnTo>
                <a:lnTo>
                  <a:pt x="428" y="2318"/>
                </a:lnTo>
                <a:lnTo>
                  <a:pt x="285" y="2415"/>
                </a:lnTo>
                <a:lnTo>
                  <a:pt x="143" y="2520"/>
                </a:lnTo>
                <a:lnTo>
                  <a:pt x="0" y="2631"/>
                </a:lnTo>
                <a:lnTo>
                  <a:pt x="0" y="23"/>
                </a:lnTo>
                <a:close/>
              </a:path>
            </a:pathLst>
          </a:custGeom>
          <a:solidFill>
            <a:srgbClr val="E8E8E8"/>
          </a:solidFill>
          <a:ln>
            <a:noFill/>
          </a:ln>
        </p:spPr>
        <p:txBody>
          <a:bodyPr vert="horz" wrap="square" lIns="60951" tIns="30475" rIns="60951" bIns="30475" numCol="1" anchor="t" anchorCtr="0" compatLnSpc="1">
            <a:prstTxWarp prst="textNoShape">
              <a:avLst/>
            </a:prstTxWarp>
          </a:bodyPr>
          <a:lstStyle/>
          <a:p>
            <a:endParaRPr lang="en-US" sz="1200"/>
          </a:p>
        </p:txBody>
      </p:sp>
      <p:grpSp>
        <p:nvGrpSpPr>
          <p:cNvPr id="13" name="Группа 3">
            <a:extLst>
              <a:ext uri="{FF2B5EF4-FFF2-40B4-BE49-F238E27FC236}">
                <a16:creationId xmlns:a16="http://schemas.microsoft.com/office/drawing/2014/main" id="{4C7BFCFB-08C6-44D1-3FC2-4D0910546B2F}"/>
              </a:ext>
            </a:extLst>
          </p:cNvPr>
          <p:cNvGrpSpPr/>
          <p:nvPr/>
        </p:nvGrpSpPr>
        <p:grpSpPr>
          <a:xfrm>
            <a:off x="3572254" y="1684338"/>
            <a:ext cx="1553561" cy="1554480"/>
            <a:chOff x="6207084" y="3966814"/>
            <a:chExt cx="2002067" cy="2003250"/>
          </a:xfrm>
        </p:grpSpPr>
        <p:sp>
          <p:nvSpPr>
            <p:cNvPr id="14" name="Freeform 10">
              <a:extLst>
                <a:ext uri="{FF2B5EF4-FFF2-40B4-BE49-F238E27FC236}">
                  <a16:creationId xmlns:a16="http://schemas.microsoft.com/office/drawing/2014/main" id="{6AD69F17-9FBC-78F5-B3F3-1AF6D16665E9}"/>
                </a:ext>
              </a:extLst>
            </p:cNvPr>
            <p:cNvSpPr>
              <a:spLocks/>
            </p:cNvSpPr>
            <p:nvPr/>
          </p:nvSpPr>
          <p:spPr bwMode="auto">
            <a:xfrm>
              <a:off x="6207084" y="3966814"/>
              <a:ext cx="2002067" cy="2003250"/>
            </a:xfrm>
            <a:custGeom>
              <a:avLst/>
              <a:gdLst>
                <a:gd name="T0" fmla="*/ 1866 w 3388"/>
                <a:gd name="T1" fmla="*/ 9 h 3391"/>
                <a:gd name="T2" fmla="*/ 2116 w 3388"/>
                <a:gd name="T3" fmla="*/ 53 h 3391"/>
                <a:gd name="T4" fmla="*/ 2353 w 3388"/>
                <a:gd name="T5" fmla="*/ 133 h 3391"/>
                <a:gd name="T6" fmla="*/ 2571 w 3388"/>
                <a:gd name="T7" fmla="*/ 245 h 3391"/>
                <a:gd name="T8" fmla="*/ 2770 w 3388"/>
                <a:gd name="T9" fmla="*/ 388 h 3391"/>
                <a:gd name="T10" fmla="*/ 2947 w 3388"/>
                <a:gd name="T11" fmla="*/ 555 h 3391"/>
                <a:gd name="T12" fmla="*/ 3098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8 w 3388"/>
                <a:gd name="T29" fmla="*/ 2643 h 3391"/>
                <a:gd name="T30" fmla="*/ 2947 w 3388"/>
                <a:gd name="T31" fmla="*/ 2836 h 3391"/>
                <a:gd name="T32" fmla="*/ 2770 w 3388"/>
                <a:gd name="T33" fmla="*/ 3003 h 3391"/>
                <a:gd name="T34" fmla="*/ 2571 w 3388"/>
                <a:gd name="T35" fmla="*/ 3146 h 3391"/>
                <a:gd name="T36" fmla="*/ 2353 w 3388"/>
                <a:gd name="T37" fmla="*/ 3258 h 3391"/>
                <a:gd name="T38" fmla="*/ 2116 w 3388"/>
                <a:gd name="T39" fmla="*/ 3337 h 3391"/>
                <a:gd name="T40" fmla="*/ 1866 w 3388"/>
                <a:gd name="T41" fmla="*/ 3382 h 3391"/>
                <a:gd name="T42" fmla="*/ 1607 w 3388"/>
                <a:gd name="T43" fmla="*/ 3388 h 3391"/>
                <a:gd name="T44" fmla="*/ 1352 w 3388"/>
                <a:gd name="T45" fmla="*/ 3356 h 3391"/>
                <a:gd name="T46" fmla="*/ 1111 w 3388"/>
                <a:gd name="T47" fmla="*/ 3288 h 3391"/>
                <a:gd name="T48" fmla="*/ 887 w 3388"/>
                <a:gd name="T49" fmla="*/ 3186 h 3391"/>
                <a:gd name="T50" fmla="*/ 679 w 3388"/>
                <a:gd name="T51" fmla="*/ 3053 h 3391"/>
                <a:gd name="T52" fmla="*/ 495 w 3388"/>
                <a:gd name="T53" fmla="*/ 2894 h 3391"/>
                <a:gd name="T54" fmla="*/ 337 w 3388"/>
                <a:gd name="T55" fmla="*/ 2709 h 3391"/>
                <a:gd name="T56" fmla="*/ 204 w 3388"/>
                <a:gd name="T57" fmla="*/ 2503 h 3391"/>
                <a:gd name="T58" fmla="*/ 102 w 3388"/>
                <a:gd name="T59" fmla="*/ 2278 h 3391"/>
                <a:gd name="T60" fmla="*/ 34 w 3388"/>
                <a:gd name="T61" fmla="*/ 2038 h 3391"/>
                <a:gd name="T62" fmla="*/ 1 w 3388"/>
                <a:gd name="T63" fmla="*/ 1783 h 3391"/>
                <a:gd name="T64" fmla="*/ 8 w 3388"/>
                <a:gd name="T65" fmla="*/ 1522 h 3391"/>
                <a:gd name="T66" fmla="*/ 53 w 3388"/>
                <a:gd name="T67" fmla="*/ 1272 h 3391"/>
                <a:gd name="T68" fmla="*/ 132 w 3388"/>
                <a:gd name="T69" fmla="*/ 1036 h 3391"/>
                <a:gd name="T70" fmla="*/ 244 w 3388"/>
                <a:gd name="T71" fmla="*/ 816 h 3391"/>
                <a:gd name="T72" fmla="*/ 385 w 3388"/>
                <a:gd name="T73" fmla="*/ 617 h 3391"/>
                <a:gd name="T74" fmla="*/ 554 w 3388"/>
                <a:gd name="T75" fmla="*/ 441 h 3391"/>
                <a:gd name="T76" fmla="*/ 747 w 3388"/>
                <a:gd name="T77" fmla="*/ 290 h 3391"/>
                <a:gd name="T78" fmla="*/ 959 w 3388"/>
                <a:gd name="T79" fmla="*/ 167 h 3391"/>
                <a:gd name="T80" fmla="*/ 1189 w 3388"/>
                <a:gd name="T81" fmla="*/ 76 h 3391"/>
                <a:gd name="T82" fmla="*/ 1435 w 3388"/>
                <a:gd name="T83" fmla="*/ 20 h 3391"/>
                <a:gd name="T84" fmla="*/ 1693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3" y="0"/>
                  </a:moveTo>
                  <a:lnTo>
                    <a:pt x="1781" y="3"/>
                  </a:lnTo>
                  <a:lnTo>
                    <a:pt x="1866" y="9"/>
                  </a:lnTo>
                  <a:lnTo>
                    <a:pt x="1951" y="20"/>
                  </a:lnTo>
                  <a:lnTo>
                    <a:pt x="2034" y="35"/>
                  </a:lnTo>
                  <a:lnTo>
                    <a:pt x="2116" y="53"/>
                  </a:lnTo>
                  <a:lnTo>
                    <a:pt x="2197" y="76"/>
                  </a:lnTo>
                  <a:lnTo>
                    <a:pt x="2276" y="102"/>
                  </a:lnTo>
                  <a:lnTo>
                    <a:pt x="2353" y="133"/>
                  </a:lnTo>
                  <a:lnTo>
                    <a:pt x="2427" y="167"/>
                  </a:lnTo>
                  <a:lnTo>
                    <a:pt x="2501" y="205"/>
                  </a:lnTo>
                  <a:lnTo>
                    <a:pt x="2571" y="245"/>
                  </a:lnTo>
                  <a:lnTo>
                    <a:pt x="2641" y="290"/>
                  </a:lnTo>
                  <a:lnTo>
                    <a:pt x="2707" y="337"/>
                  </a:lnTo>
                  <a:lnTo>
                    <a:pt x="2770" y="388"/>
                  </a:lnTo>
                  <a:lnTo>
                    <a:pt x="2832" y="441"/>
                  </a:lnTo>
                  <a:lnTo>
                    <a:pt x="2891" y="497"/>
                  </a:lnTo>
                  <a:lnTo>
                    <a:pt x="2947" y="555"/>
                  </a:lnTo>
                  <a:lnTo>
                    <a:pt x="3001" y="617"/>
                  </a:lnTo>
                  <a:lnTo>
                    <a:pt x="3051" y="682"/>
                  </a:lnTo>
                  <a:lnTo>
                    <a:pt x="3098" y="748"/>
                  </a:lnTo>
                  <a:lnTo>
                    <a:pt x="3142" y="816"/>
                  </a:lnTo>
                  <a:lnTo>
                    <a:pt x="3183" y="888"/>
                  </a:lnTo>
                  <a:lnTo>
                    <a:pt x="3221" y="960"/>
                  </a:lnTo>
                  <a:lnTo>
                    <a:pt x="3254" y="1036"/>
                  </a:lnTo>
                  <a:lnTo>
                    <a:pt x="3284" y="1112"/>
                  </a:lnTo>
                  <a:lnTo>
                    <a:pt x="3312" y="1192"/>
                  </a:lnTo>
                  <a:lnTo>
                    <a:pt x="3335" y="1272"/>
                  </a:lnTo>
                  <a:lnTo>
                    <a:pt x="3353" y="1353"/>
                  </a:lnTo>
                  <a:lnTo>
                    <a:pt x="3368" y="1437"/>
                  </a:lnTo>
                  <a:lnTo>
                    <a:pt x="3379" y="1522"/>
                  </a:lnTo>
                  <a:lnTo>
                    <a:pt x="3385" y="1608"/>
                  </a:lnTo>
                  <a:lnTo>
                    <a:pt x="3388" y="1695"/>
                  </a:lnTo>
                  <a:lnTo>
                    <a:pt x="3385" y="1783"/>
                  </a:lnTo>
                  <a:lnTo>
                    <a:pt x="3379" y="1869"/>
                  </a:lnTo>
                  <a:lnTo>
                    <a:pt x="3368" y="1954"/>
                  </a:lnTo>
                  <a:lnTo>
                    <a:pt x="3353" y="2038"/>
                  </a:lnTo>
                  <a:lnTo>
                    <a:pt x="3335" y="2118"/>
                  </a:lnTo>
                  <a:lnTo>
                    <a:pt x="3312" y="2199"/>
                  </a:lnTo>
                  <a:lnTo>
                    <a:pt x="3284" y="2278"/>
                  </a:lnTo>
                  <a:lnTo>
                    <a:pt x="3254" y="2355"/>
                  </a:lnTo>
                  <a:lnTo>
                    <a:pt x="3221" y="2431"/>
                  </a:lnTo>
                  <a:lnTo>
                    <a:pt x="3183" y="2503"/>
                  </a:lnTo>
                  <a:lnTo>
                    <a:pt x="3142" y="2575"/>
                  </a:lnTo>
                  <a:lnTo>
                    <a:pt x="3098" y="2643"/>
                  </a:lnTo>
                  <a:lnTo>
                    <a:pt x="3051" y="2709"/>
                  </a:lnTo>
                  <a:lnTo>
                    <a:pt x="3001" y="2774"/>
                  </a:lnTo>
                  <a:lnTo>
                    <a:pt x="2947" y="2836"/>
                  </a:lnTo>
                  <a:lnTo>
                    <a:pt x="2891" y="2894"/>
                  </a:lnTo>
                  <a:lnTo>
                    <a:pt x="2832" y="2950"/>
                  </a:lnTo>
                  <a:lnTo>
                    <a:pt x="2770" y="3003"/>
                  </a:lnTo>
                  <a:lnTo>
                    <a:pt x="2707" y="3053"/>
                  </a:lnTo>
                  <a:lnTo>
                    <a:pt x="2641" y="3101"/>
                  </a:lnTo>
                  <a:lnTo>
                    <a:pt x="2571" y="3146"/>
                  </a:lnTo>
                  <a:lnTo>
                    <a:pt x="2501" y="3186"/>
                  </a:lnTo>
                  <a:lnTo>
                    <a:pt x="2427" y="3224"/>
                  </a:lnTo>
                  <a:lnTo>
                    <a:pt x="2353" y="3258"/>
                  </a:lnTo>
                  <a:lnTo>
                    <a:pt x="2276" y="3288"/>
                  </a:lnTo>
                  <a:lnTo>
                    <a:pt x="2197" y="3314"/>
                  </a:lnTo>
                  <a:lnTo>
                    <a:pt x="2116" y="3337"/>
                  </a:lnTo>
                  <a:lnTo>
                    <a:pt x="2034" y="3356"/>
                  </a:lnTo>
                  <a:lnTo>
                    <a:pt x="1951" y="3371"/>
                  </a:lnTo>
                  <a:lnTo>
                    <a:pt x="1866" y="3382"/>
                  </a:lnTo>
                  <a:lnTo>
                    <a:pt x="1781" y="3388"/>
                  </a:lnTo>
                  <a:lnTo>
                    <a:pt x="1693" y="3391"/>
                  </a:lnTo>
                  <a:lnTo>
                    <a:pt x="1607" y="3388"/>
                  </a:lnTo>
                  <a:lnTo>
                    <a:pt x="1520" y="3382"/>
                  </a:lnTo>
                  <a:lnTo>
                    <a:pt x="1435" y="3371"/>
                  </a:lnTo>
                  <a:lnTo>
                    <a:pt x="1352" y="3356"/>
                  </a:lnTo>
                  <a:lnTo>
                    <a:pt x="1270" y="3337"/>
                  </a:lnTo>
                  <a:lnTo>
                    <a:pt x="1189" y="3314"/>
                  </a:lnTo>
                  <a:lnTo>
                    <a:pt x="1111" y="3288"/>
                  </a:lnTo>
                  <a:lnTo>
                    <a:pt x="1033" y="3258"/>
                  </a:lnTo>
                  <a:lnTo>
                    <a:pt x="959" y="3224"/>
                  </a:lnTo>
                  <a:lnTo>
                    <a:pt x="887" y="3186"/>
                  </a:lnTo>
                  <a:lnTo>
                    <a:pt x="815" y="3146"/>
                  </a:lnTo>
                  <a:lnTo>
                    <a:pt x="747" y="3101"/>
                  </a:lnTo>
                  <a:lnTo>
                    <a:pt x="679" y="3053"/>
                  </a:lnTo>
                  <a:lnTo>
                    <a:pt x="616" y="3003"/>
                  </a:lnTo>
                  <a:lnTo>
                    <a:pt x="554" y="2950"/>
                  </a:lnTo>
                  <a:lnTo>
                    <a:pt x="495" y="2894"/>
                  </a:lnTo>
                  <a:lnTo>
                    <a:pt x="439" y="2836"/>
                  </a:lnTo>
                  <a:lnTo>
                    <a:pt x="385" y="2774"/>
                  </a:lnTo>
                  <a:lnTo>
                    <a:pt x="337" y="2709"/>
                  </a:lnTo>
                  <a:lnTo>
                    <a:pt x="289" y="2643"/>
                  </a:lnTo>
                  <a:lnTo>
                    <a:pt x="244" y="2575"/>
                  </a:lnTo>
                  <a:lnTo>
                    <a:pt x="204" y="2503"/>
                  </a:lnTo>
                  <a:lnTo>
                    <a:pt x="167" y="2431"/>
                  </a:lnTo>
                  <a:lnTo>
                    <a:pt x="132" y="2355"/>
                  </a:lnTo>
                  <a:lnTo>
                    <a:pt x="102" y="2278"/>
                  </a:lnTo>
                  <a:lnTo>
                    <a:pt x="76" y="2199"/>
                  </a:lnTo>
                  <a:lnTo>
                    <a:pt x="53" y="2118"/>
                  </a:lnTo>
                  <a:lnTo>
                    <a:pt x="34" y="2038"/>
                  </a:lnTo>
                  <a:lnTo>
                    <a:pt x="18" y="1954"/>
                  </a:lnTo>
                  <a:lnTo>
                    <a:pt x="8" y="1869"/>
                  </a:lnTo>
                  <a:lnTo>
                    <a:pt x="1" y="1783"/>
                  </a:lnTo>
                  <a:lnTo>
                    <a:pt x="0" y="1695"/>
                  </a:lnTo>
                  <a:lnTo>
                    <a:pt x="1" y="1608"/>
                  </a:lnTo>
                  <a:lnTo>
                    <a:pt x="8" y="1522"/>
                  </a:lnTo>
                  <a:lnTo>
                    <a:pt x="18" y="1437"/>
                  </a:lnTo>
                  <a:lnTo>
                    <a:pt x="34" y="1353"/>
                  </a:lnTo>
                  <a:lnTo>
                    <a:pt x="53" y="1272"/>
                  </a:lnTo>
                  <a:lnTo>
                    <a:pt x="76" y="1192"/>
                  </a:lnTo>
                  <a:lnTo>
                    <a:pt x="102" y="1112"/>
                  </a:lnTo>
                  <a:lnTo>
                    <a:pt x="132" y="1036"/>
                  </a:lnTo>
                  <a:lnTo>
                    <a:pt x="167" y="960"/>
                  </a:lnTo>
                  <a:lnTo>
                    <a:pt x="204" y="888"/>
                  </a:lnTo>
                  <a:lnTo>
                    <a:pt x="244" y="816"/>
                  </a:lnTo>
                  <a:lnTo>
                    <a:pt x="289" y="748"/>
                  </a:lnTo>
                  <a:lnTo>
                    <a:pt x="337" y="682"/>
                  </a:lnTo>
                  <a:lnTo>
                    <a:pt x="385" y="617"/>
                  </a:lnTo>
                  <a:lnTo>
                    <a:pt x="439" y="555"/>
                  </a:lnTo>
                  <a:lnTo>
                    <a:pt x="495" y="497"/>
                  </a:lnTo>
                  <a:lnTo>
                    <a:pt x="554" y="441"/>
                  </a:lnTo>
                  <a:lnTo>
                    <a:pt x="616" y="388"/>
                  </a:lnTo>
                  <a:lnTo>
                    <a:pt x="679" y="337"/>
                  </a:lnTo>
                  <a:lnTo>
                    <a:pt x="747" y="290"/>
                  </a:lnTo>
                  <a:lnTo>
                    <a:pt x="815" y="245"/>
                  </a:lnTo>
                  <a:lnTo>
                    <a:pt x="887" y="205"/>
                  </a:lnTo>
                  <a:lnTo>
                    <a:pt x="959" y="167"/>
                  </a:lnTo>
                  <a:lnTo>
                    <a:pt x="1033" y="133"/>
                  </a:lnTo>
                  <a:lnTo>
                    <a:pt x="1111" y="102"/>
                  </a:lnTo>
                  <a:lnTo>
                    <a:pt x="1189" y="76"/>
                  </a:lnTo>
                  <a:lnTo>
                    <a:pt x="1270" y="53"/>
                  </a:lnTo>
                  <a:lnTo>
                    <a:pt x="1352" y="35"/>
                  </a:lnTo>
                  <a:lnTo>
                    <a:pt x="1435" y="20"/>
                  </a:lnTo>
                  <a:lnTo>
                    <a:pt x="1520" y="9"/>
                  </a:lnTo>
                  <a:lnTo>
                    <a:pt x="1607" y="3"/>
                  </a:lnTo>
                  <a:lnTo>
                    <a:pt x="1693"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5" name="Овал 74">
              <a:extLst>
                <a:ext uri="{FF2B5EF4-FFF2-40B4-BE49-F238E27FC236}">
                  <a16:creationId xmlns:a16="http://schemas.microsoft.com/office/drawing/2014/main" id="{9C3D6E65-2BFF-2F9D-C302-2F75E0772882}"/>
                </a:ext>
              </a:extLst>
            </p:cNvPr>
            <p:cNvSpPr/>
            <p:nvPr/>
          </p:nvSpPr>
          <p:spPr>
            <a:xfrm>
              <a:off x="6655242"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Группа 1">
            <a:extLst>
              <a:ext uri="{FF2B5EF4-FFF2-40B4-BE49-F238E27FC236}">
                <a16:creationId xmlns:a16="http://schemas.microsoft.com/office/drawing/2014/main" id="{83DA47C5-1336-7DAF-D349-F98B94F08EF4}"/>
              </a:ext>
            </a:extLst>
          </p:cNvPr>
          <p:cNvGrpSpPr/>
          <p:nvPr/>
        </p:nvGrpSpPr>
        <p:grpSpPr>
          <a:xfrm>
            <a:off x="798216" y="1684338"/>
            <a:ext cx="1553561" cy="1554480"/>
            <a:chOff x="2336499" y="3966814"/>
            <a:chExt cx="2002067" cy="2003250"/>
          </a:xfrm>
        </p:grpSpPr>
        <p:sp>
          <p:nvSpPr>
            <p:cNvPr id="17" name="Freeform 9">
              <a:extLst>
                <a:ext uri="{FF2B5EF4-FFF2-40B4-BE49-F238E27FC236}">
                  <a16:creationId xmlns:a16="http://schemas.microsoft.com/office/drawing/2014/main" id="{EDC2AB69-EB0C-532A-366E-472FF1DC94FC}"/>
                </a:ext>
              </a:extLst>
            </p:cNvPr>
            <p:cNvSpPr>
              <a:spLocks/>
            </p:cNvSpPr>
            <p:nvPr/>
          </p:nvSpPr>
          <p:spPr bwMode="auto">
            <a:xfrm>
              <a:off x="2336499" y="3966814"/>
              <a:ext cx="2002067" cy="2003250"/>
            </a:xfrm>
            <a:custGeom>
              <a:avLst/>
              <a:gdLst>
                <a:gd name="T0" fmla="*/ 1868 w 3388"/>
                <a:gd name="T1" fmla="*/ 9 h 3391"/>
                <a:gd name="T2" fmla="*/ 2117 w 3388"/>
                <a:gd name="T3" fmla="*/ 53 h 3391"/>
                <a:gd name="T4" fmla="*/ 2353 w 3388"/>
                <a:gd name="T5" fmla="*/ 133 h 3391"/>
                <a:gd name="T6" fmla="*/ 2572 w 3388"/>
                <a:gd name="T7" fmla="*/ 245 h 3391"/>
                <a:gd name="T8" fmla="*/ 2772 w 3388"/>
                <a:gd name="T9" fmla="*/ 388 h 3391"/>
                <a:gd name="T10" fmla="*/ 2948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8 w 3388"/>
                <a:gd name="T31" fmla="*/ 2836 h 3391"/>
                <a:gd name="T32" fmla="*/ 2772 w 3388"/>
                <a:gd name="T33" fmla="*/ 3003 h 3391"/>
                <a:gd name="T34" fmla="*/ 2572 w 3388"/>
                <a:gd name="T35" fmla="*/ 3146 h 3391"/>
                <a:gd name="T36" fmla="*/ 2353 w 3388"/>
                <a:gd name="T37" fmla="*/ 3258 h 3391"/>
                <a:gd name="T38" fmla="*/ 2117 w 3388"/>
                <a:gd name="T39" fmla="*/ 3337 h 3391"/>
                <a:gd name="T40" fmla="*/ 1868 w 3388"/>
                <a:gd name="T41" fmla="*/ 3382 h 3391"/>
                <a:gd name="T42" fmla="*/ 1607 w 3388"/>
                <a:gd name="T43" fmla="*/ 3388 h 3391"/>
                <a:gd name="T44" fmla="*/ 1352 w 3388"/>
                <a:gd name="T45" fmla="*/ 3356 h 3391"/>
                <a:gd name="T46" fmla="*/ 1112 w 3388"/>
                <a:gd name="T47" fmla="*/ 3288 h 3391"/>
                <a:gd name="T48" fmla="*/ 887 w 3388"/>
                <a:gd name="T49" fmla="*/ 3186 h 3391"/>
                <a:gd name="T50" fmla="*/ 681 w 3388"/>
                <a:gd name="T51" fmla="*/ 3053 h 3391"/>
                <a:gd name="T52" fmla="*/ 497 w 3388"/>
                <a:gd name="T53" fmla="*/ 2894 h 3391"/>
                <a:gd name="T54" fmla="*/ 337 w 3388"/>
                <a:gd name="T55" fmla="*/ 2709 h 3391"/>
                <a:gd name="T56" fmla="*/ 204 w 3388"/>
                <a:gd name="T57" fmla="*/ 2503 h 3391"/>
                <a:gd name="T58" fmla="*/ 102 w 3388"/>
                <a:gd name="T59" fmla="*/ 2278 h 3391"/>
                <a:gd name="T60" fmla="*/ 35 w 3388"/>
                <a:gd name="T61" fmla="*/ 2038 h 3391"/>
                <a:gd name="T62" fmla="*/ 3 w 3388"/>
                <a:gd name="T63" fmla="*/ 1783 h 3391"/>
                <a:gd name="T64" fmla="*/ 9 w 3388"/>
                <a:gd name="T65" fmla="*/ 1522 h 3391"/>
                <a:gd name="T66" fmla="*/ 53 w 3388"/>
                <a:gd name="T67" fmla="*/ 1272 h 3391"/>
                <a:gd name="T68" fmla="*/ 132 w 3388"/>
                <a:gd name="T69" fmla="*/ 1036 h 3391"/>
                <a:gd name="T70" fmla="*/ 245 w 3388"/>
                <a:gd name="T71" fmla="*/ 816 h 3391"/>
                <a:gd name="T72" fmla="*/ 387 w 3388"/>
                <a:gd name="T73" fmla="*/ 617 h 3391"/>
                <a:gd name="T74" fmla="*/ 554 w 3388"/>
                <a:gd name="T75" fmla="*/ 441 h 3391"/>
                <a:gd name="T76" fmla="*/ 747 w 3388"/>
                <a:gd name="T77" fmla="*/ 290 h 3391"/>
                <a:gd name="T78" fmla="*/ 959 w 3388"/>
                <a:gd name="T79" fmla="*/ 167 h 3391"/>
                <a:gd name="T80" fmla="*/ 1191 w 3388"/>
                <a:gd name="T81" fmla="*/ 76 h 3391"/>
                <a:gd name="T82" fmla="*/ 1436 w 3388"/>
                <a:gd name="T83" fmla="*/ 20 h 3391"/>
                <a:gd name="T84" fmla="*/ 1693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3" y="0"/>
                  </a:moveTo>
                  <a:lnTo>
                    <a:pt x="1781" y="3"/>
                  </a:lnTo>
                  <a:lnTo>
                    <a:pt x="1868" y="9"/>
                  </a:lnTo>
                  <a:lnTo>
                    <a:pt x="1953" y="20"/>
                  </a:lnTo>
                  <a:lnTo>
                    <a:pt x="2035" y="35"/>
                  </a:lnTo>
                  <a:lnTo>
                    <a:pt x="2117" y="53"/>
                  </a:lnTo>
                  <a:lnTo>
                    <a:pt x="2197" y="76"/>
                  </a:lnTo>
                  <a:lnTo>
                    <a:pt x="2277" y="102"/>
                  </a:lnTo>
                  <a:lnTo>
                    <a:pt x="2353" y="133"/>
                  </a:lnTo>
                  <a:lnTo>
                    <a:pt x="2428" y="167"/>
                  </a:lnTo>
                  <a:lnTo>
                    <a:pt x="2501" y="205"/>
                  </a:lnTo>
                  <a:lnTo>
                    <a:pt x="2572" y="245"/>
                  </a:lnTo>
                  <a:lnTo>
                    <a:pt x="2641" y="290"/>
                  </a:lnTo>
                  <a:lnTo>
                    <a:pt x="2707" y="337"/>
                  </a:lnTo>
                  <a:lnTo>
                    <a:pt x="2772" y="388"/>
                  </a:lnTo>
                  <a:lnTo>
                    <a:pt x="2832" y="441"/>
                  </a:lnTo>
                  <a:lnTo>
                    <a:pt x="2892" y="497"/>
                  </a:lnTo>
                  <a:lnTo>
                    <a:pt x="2948" y="555"/>
                  </a:lnTo>
                  <a:lnTo>
                    <a:pt x="3001" y="617"/>
                  </a:lnTo>
                  <a:lnTo>
                    <a:pt x="3051" y="682"/>
                  </a:lnTo>
                  <a:lnTo>
                    <a:pt x="3099" y="748"/>
                  </a:lnTo>
                  <a:lnTo>
                    <a:pt x="3142" y="816"/>
                  </a:lnTo>
                  <a:lnTo>
                    <a:pt x="3184" y="888"/>
                  </a:lnTo>
                  <a:lnTo>
                    <a:pt x="3221" y="960"/>
                  </a:lnTo>
                  <a:lnTo>
                    <a:pt x="3254" y="1036"/>
                  </a:lnTo>
                  <a:lnTo>
                    <a:pt x="3285" y="1112"/>
                  </a:lnTo>
                  <a:lnTo>
                    <a:pt x="3312" y="1192"/>
                  </a:lnTo>
                  <a:lnTo>
                    <a:pt x="3335" y="1272"/>
                  </a:lnTo>
                  <a:lnTo>
                    <a:pt x="3354" y="1353"/>
                  </a:lnTo>
                  <a:lnTo>
                    <a:pt x="3368" y="1437"/>
                  </a:lnTo>
                  <a:lnTo>
                    <a:pt x="3380" y="1522"/>
                  </a:lnTo>
                  <a:lnTo>
                    <a:pt x="3385" y="1608"/>
                  </a:lnTo>
                  <a:lnTo>
                    <a:pt x="3388" y="1695"/>
                  </a:lnTo>
                  <a:lnTo>
                    <a:pt x="3385" y="1783"/>
                  </a:lnTo>
                  <a:lnTo>
                    <a:pt x="3380" y="1869"/>
                  </a:lnTo>
                  <a:lnTo>
                    <a:pt x="3368" y="1954"/>
                  </a:lnTo>
                  <a:lnTo>
                    <a:pt x="3354" y="2038"/>
                  </a:lnTo>
                  <a:lnTo>
                    <a:pt x="3335" y="2118"/>
                  </a:lnTo>
                  <a:lnTo>
                    <a:pt x="3312" y="2199"/>
                  </a:lnTo>
                  <a:lnTo>
                    <a:pt x="3285" y="2278"/>
                  </a:lnTo>
                  <a:lnTo>
                    <a:pt x="3254" y="2355"/>
                  </a:lnTo>
                  <a:lnTo>
                    <a:pt x="3221" y="2431"/>
                  </a:lnTo>
                  <a:lnTo>
                    <a:pt x="3184" y="2503"/>
                  </a:lnTo>
                  <a:lnTo>
                    <a:pt x="3142" y="2575"/>
                  </a:lnTo>
                  <a:lnTo>
                    <a:pt x="3099" y="2643"/>
                  </a:lnTo>
                  <a:lnTo>
                    <a:pt x="3051" y="2709"/>
                  </a:lnTo>
                  <a:lnTo>
                    <a:pt x="3001" y="2774"/>
                  </a:lnTo>
                  <a:lnTo>
                    <a:pt x="2948" y="2836"/>
                  </a:lnTo>
                  <a:lnTo>
                    <a:pt x="2892" y="2894"/>
                  </a:lnTo>
                  <a:lnTo>
                    <a:pt x="2832" y="2950"/>
                  </a:lnTo>
                  <a:lnTo>
                    <a:pt x="2772" y="3003"/>
                  </a:lnTo>
                  <a:lnTo>
                    <a:pt x="2707" y="3053"/>
                  </a:lnTo>
                  <a:lnTo>
                    <a:pt x="2641" y="3101"/>
                  </a:lnTo>
                  <a:lnTo>
                    <a:pt x="2572" y="3146"/>
                  </a:lnTo>
                  <a:lnTo>
                    <a:pt x="2501" y="3186"/>
                  </a:lnTo>
                  <a:lnTo>
                    <a:pt x="2428" y="3224"/>
                  </a:lnTo>
                  <a:lnTo>
                    <a:pt x="2353" y="3258"/>
                  </a:lnTo>
                  <a:lnTo>
                    <a:pt x="2277" y="3288"/>
                  </a:lnTo>
                  <a:lnTo>
                    <a:pt x="2197" y="3314"/>
                  </a:lnTo>
                  <a:lnTo>
                    <a:pt x="2117" y="3337"/>
                  </a:lnTo>
                  <a:lnTo>
                    <a:pt x="2035" y="3356"/>
                  </a:lnTo>
                  <a:lnTo>
                    <a:pt x="1953" y="3371"/>
                  </a:lnTo>
                  <a:lnTo>
                    <a:pt x="1868" y="3382"/>
                  </a:lnTo>
                  <a:lnTo>
                    <a:pt x="1781" y="3388"/>
                  </a:lnTo>
                  <a:lnTo>
                    <a:pt x="1693" y="3391"/>
                  </a:lnTo>
                  <a:lnTo>
                    <a:pt x="1607" y="3388"/>
                  </a:lnTo>
                  <a:lnTo>
                    <a:pt x="1521" y="3382"/>
                  </a:lnTo>
                  <a:lnTo>
                    <a:pt x="1436" y="3371"/>
                  </a:lnTo>
                  <a:lnTo>
                    <a:pt x="1352" y="3356"/>
                  </a:lnTo>
                  <a:lnTo>
                    <a:pt x="1270" y="3337"/>
                  </a:lnTo>
                  <a:lnTo>
                    <a:pt x="1191" y="3314"/>
                  </a:lnTo>
                  <a:lnTo>
                    <a:pt x="1112" y="3288"/>
                  </a:lnTo>
                  <a:lnTo>
                    <a:pt x="1035" y="3258"/>
                  </a:lnTo>
                  <a:lnTo>
                    <a:pt x="959" y="3224"/>
                  </a:lnTo>
                  <a:lnTo>
                    <a:pt x="887" y="3186"/>
                  </a:lnTo>
                  <a:lnTo>
                    <a:pt x="815" y="3146"/>
                  </a:lnTo>
                  <a:lnTo>
                    <a:pt x="747" y="3101"/>
                  </a:lnTo>
                  <a:lnTo>
                    <a:pt x="681" y="3053"/>
                  </a:lnTo>
                  <a:lnTo>
                    <a:pt x="616" y="3003"/>
                  </a:lnTo>
                  <a:lnTo>
                    <a:pt x="554" y="2950"/>
                  </a:lnTo>
                  <a:lnTo>
                    <a:pt x="497" y="2894"/>
                  </a:lnTo>
                  <a:lnTo>
                    <a:pt x="441" y="2836"/>
                  </a:lnTo>
                  <a:lnTo>
                    <a:pt x="387" y="2774"/>
                  </a:lnTo>
                  <a:lnTo>
                    <a:pt x="337" y="2709"/>
                  </a:lnTo>
                  <a:lnTo>
                    <a:pt x="289" y="2643"/>
                  </a:lnTo>
                  <a:lnTo>
                    <a:pt x="245" y="2575"/>
                  </a:lnTo>
                  <a:lnTo>
                    <a:pt x="204" y="2503"/>
                  </a:lnTo>
                  <a:lnTo>
                    <a:pt x="167" y="2431"/>
                  </a:lnTo>
                  <a:lnTo>
                    <a:pt x="132" y="2355"/>
                  </a:lnTo>
                  <a:lnTo>
                    <a:pt x="102" y="2278"/>
                  </a:lnTo>
                  <a:lnTo>
                    <a:pt x="76" y="2199"/>
                  </a:lnTo>
                  <a:lnTo>
                    <a:pt x="53" y="2118"/>
                  </a:lnTo>
                  <a:lnTo>
                    <a:pt x="35" y="2038"/>
                  </a:lnTo>
                  <a:lnTo>
                    <a:pt x="20" y="1954"/>
                  </a:lnTo>
                  <a:lnTo>
                    <a:pt x="9" y="1869"/>
                  </a:lnTo>
                  <a:lnTo>
                    <a:pt x="3" y="1783"/>
                  </a:lnTo>
                  <a:lnTo>
                    <a:pt x="0" y="1695"/>
                  </a:lnTo>
                  <a:lnTo>
                    <a:pt x="3" y="1608"/>
                  </a:lnTo>
                  <a:lnTo>
                    <a:pt x="9" y="1522"/>
                  </a:lnTo>
                  <a:lnTo>
                    <a:pt x="20" y="1437"/>
                  </a:lnTo>
                  <a:lnTo>
                    <a:pt x="35" y="1353"/>
                  </a:lnTo>
                  <a:lnTo>
                    <a:pt x="53" y="1272"/>
                  </a:lnTo>
                  <a:lnTo>
                    <a:pt x="76" y="1192"/>
                  </a:lnTo>
                  <a:lnTo>
                    <a:pt x="102" y="1112"/>
                  </a:lnTo>
                  <a:lnTo>
                    <a:pt x="132" y="1036"/>
                  </a:lnTo>
                  <a:lnTo>
                    <a:pt x="167" y="960"/>
                  </a:lnTo>
                  <a:lnTo>
                    <a:pt x="204" y="888"/>
                  </a:lnTo>
                  <a:lnTo>
                    <a:pt x="245" y="816"/>
                  </a:lnTo>
                  <a:lnTo>
                    <a:pt x="289" y="748"/>
                  </a:lnTo>
                  <a:lnTo>
                    <a:pt x="337" y="682"/>
                  </a:lnTo>
                  <a:lnTo>
                    <a:pt x="387" y="617"/>
                  </a:lnTo>
                  <a:lnTo>
                    <a:pt x="441" y="555"/>
                  </a:lnTo>
                  <a:lnTo>
                    <a:pt x="497" y="497"/>
                  </a:lnTo>
                  <a:lnTo>
                    <a:pt x="554" y="441"/>
                  </a:lnTo>
                  <a:lnTo>
                    <a:pt x="616" y="388"/>
                  </a:lnTo>
                  <a:lnTo>
                    <a:pt x="681" y="337"/>
                  </a:lnTo>
                  <a:lnTo>
                    <a:pt x="747" y="290"/>
                  </a:lnTo>
                  <a:lnTo>
                    <a:pt x="815" y="245"/>
                  </a:lnTo>
                  <a:lnTo>
                    <a:pt x="887" y="205"/>
                  </a:lnTo>
                  <a:lnTo>
                    <a:pt x="959" y="167"/>
                  </a:lnTo>
                  <a:lnTo>
                    <a:pt x="1035" y="133"/>
                  </a:lnTo>
                  <a:lnTo>
                    <a:pt x="1112" y="102"/>
                  </a:lnTo>
                  <a:lnTo>
                    <a:pt x="1191" y="76"/>
                  </a:lnTo>
                  <a:lnTo>
                    <a:pt x="1270" y="53"/>
                  </a:lnTo>
                  <a:lnTo>
                    <a:pt x="1352" y="35"/>
                  </a:lnTo>
                  <a:lnTo>
                    <a:pt x="1436" y="20"/>
                  </a:lnTo>
                  <a:lnTo>
                    <a:pt x="1521" y="9"/>
                  </a:lnTo>
                  <a:lnTo>
                    <a:pt x="1607" y="3"/>
                  </a:lnTo>
                  <a:lnTo>
                    <a:pt x="1693"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18" name="Овал 2">
              <a:extLst>
                <a:ext uri="{FF2B5EF4-FFF2-40B4-BE49-F238E27FC236}">
                  <a16:creationId xmlns:a16="http://schemas.microsoft.com/office/drawing/2014/main" id="{30B7A839-7B0F-0A9B-FF7B-64108DD7D222}"/>
                </a:ext>
              </a:extLst>
            </p:cNvPr>
            <p:cNvSpPr/>
            <p:nvPr/>
          </p:nvSpPr>
          <p:spPr>
            <a:xfrm>
              <a:off x="2779339" y="4410246"/>
              <a:ext cx="1116387"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Группа 4">
            <a:extLst>
              <a:ext uri="{FF2B5EF4-FFF2-40B4-BE49-F238E27FC236}">
                <a16:creationId xmlns:a16="http://schemas.microsoft.com/office/drawing/2014/main" id="{E41C11FD-94D3-97F2-1ABC-E7795A290605}"/>
              </a:ext>
            </a:extLst>
          </p:cNvPr>
          <p:cNvGrpSpPr/>
          <p:nvPr/>
        </p:nvGrpSpPr>
        <p:grpSpPr>
          <a:xfrm>
            <a:off x="6517233" y="1684338"/>
            <a:ext cx="1553561" cy="1554480"/>
            <a:chOff x="10078850" y="3966814"/>
            <a:chExt cx="2002067" cy="2003250"/>
          </a:xfrm>
        </p:grpSpPr>
        <p:sp>
          <p:nvSpPr>
            <p:cNvPr id="20" name="Freeform 11">
              <a:extLst>
                <a:ext uri="{FF2B5EF4-FFF2-40B4-BE49-F238E27FC236}">
                  <a16:creationId xmlns:a16="http://schemas.microsoft.com/office/drawing/2014/main" id="{86C8F7AE-64BA-09F3-7B01-72C7310C7B8C}"/>
                </a:ext>
              </a:extLst>
            </p:cNvPr>
            <p:cNvSpPr>
              <a:spLocks/>
            </p:cNvSpPr>
            <p:nvPr/>
          </p:nvSpPr>
          <p:spPr bwMode="auto">
            <a:xfrm>
              <a:off x="10078850" y="3966814"/>
              <a:ext cx="2002067" cy="2003250"/>
            </a:xfrm>
            <a:custGeom>
              <a:avLst/>
              <a:gdLst>
                <a:gd name="T0" fmla="*/ 1868 w 3388"/>
                <a:gd name="T1" fmla="*/ 9 h 3391"/>
                <a:gd name="T2" fmla="*/ 2118 w 3388"/>
                <a:gd name="T3" fmla="*/ 53 h 3391"/>
                <a:gd name="T4" fmla="*/ 2353 w 3388"/>
                <a:gd name="T5" fmla="*/ 133 h 3391"/>
                <a:gd name="T6" fmla="*/ 2573 w 3388"/>
                <a:gd name="T7" fmla="*/ 245 h 3391"/>
                <a:gd name="T8" fmla="*/ 2772 w 3388"/>
                <a:gd name="T9" fmla="*/ 388 h 3391"/>
                <a:gd name="T10" fmla="*/ 2948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8 w 3388"/>
                <a:gd name="T31" fmla="*/ 2836 h 3391"/>
                <a:gd name="T32" fmla="*/ 2772 w 3388"/>
                <a:gd name="T33" fmla="*/ 3003 h 3391"/>
                <a:gd name="T34" fmla="*/ 2573 w 3388"/>
                <a:gd name="T35" fmla="*/ 3146 h 3391"/>
                <a:gd name="T36" fmla="*/ 2353 w 3388"/>
                <a:gd name="T37" fmla="*/ 3258 h 3391"/>
                <a:gd name="T38" fmla="*/ 2118 w 3388"/>
                <a:gd name="T39" fmla="*/ 3337 h 3391"/>
                <a:gd name="T40" fmla="*/ 1868 w 3388"/>
                <a:gd name="T41" fmla="*/ 3382 h 3391"/>
                <a:gd name="T42" fmla="*/ 1607 w 3388"/>
                <a:gd name="T43" fmla="*/ 3388 h 3391"/>
                <a:gd name="T44" fmla="*/ 1354 w 3388"/>
                <a:gd name="T45" fmla="*/ 3356 h 3391"/>
                <a:gd name="T46" fmla="*/ 1112 w 3388"/>
                <a:gd name="T47" fmla="*/ 3288 h 3391"/>
                <a:gd name="T48" fmla="*/ 887 w 3388"/>
                <a:gd name="T49" fmla="*/ 3186 h 3391"/>
                <a:gd name="T50" fmla="*/ 681 w 3388"/>
                <a:gd name="T51" fmla="*/ 3053 h 3391"/>
                <a:gd name="T52" fmla="*/ 497 w 3388"/>
                <a:gd name="T53" fmla="*/ 2894 h 3391"/>
                <a:gd name="T54" fmla="*/ 337 w 3388"/>
                <a:gd name="T55" fmla="*/ 2709 h 3391"/>
                <a:gd name="T56" fmla="*/ 205 w 3388"/>
                <a:gd name="T57" fmla="*/ 2503 h 3391"/>
                <a:gd name="T58" fmla="*/ 104 w 3388"/>
                <a:gd name="T59" fmla="*/ 2278 h 3391"/>
                <a:gd name="T60" fmla="*/ 35 w 3388"/>
                <a:gd name="T61" fmla="*/ 2038 h 3391"/>
                <a:gd name="T62" fmla="*/ 3 w 3388"/>
                <a:gd name="T63" fmla="*/ 1783 h 3391"/>
                <a:gd name="T64" fmla="*/ 9 w 3388"/>
                <a:gd name="T65" fmla="*/ 1522 h 3391"/>
                <a:gd name="T66" fmla="*/ 53 w 3388"/>
                <a:gd name="T67" fmla="*/ 1272 h 3391"/>
                <a:gd name="T68" fmla="*/ 134 w 3388"/>
                <a:gd name="T69" fmla="*/ 1036 h 3391"/>
                <a:gd name="T70" fmla="*/ 246 w 3388"/>
                <a:gd name="T71" fmla="*/ 816 h 3391"/>
                <a:gd name="T72" fmla="*/ 387 w 3388"/>
                <a:gd name="T73" fmla="*/ 617 h 3391"/>
                <a:gd name="T74" fmla="*/ 556 w 3388"/>
                <a:gd name="T75" fmla="*/ 441 h 3391"/>
                <a:gd name="T76" fmla="*/ 747 w 3388"/>
                <a:gd name="T77" fmla="*/ 290 h 3391"/>
                <a:gd name="T78" fmla="*/ 961 w 3388"/>
                <a:gd name="T79" fmla="*/ 167 h 3391"/>
                <a:gd name="T80" fmla="*/ 1191 w 3388"/>
                <a:gd name="T81" fmla="*/ 76 h 3391"/>
                <a:gd name="T82" fmla="*/ 1436 w 3388"/>
                <a:gd name="T83" fmla="*/ 20 h 3391"/>
                <a:gd name="T84" fmla="*/ 1695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5" y="0"/>
                  </a:moveTo>
                  <a:lnTo>
                    <a:pt x="1781" y="3"/>
                  </a:lnTo>
                  <a:lnTo>
                    <a:pt x="1868" y="9"/>
                  </a:lnTo>
                  <a:lnTo>
                    <a:pt x="1953" y="20"/>
                  </a:lnTo>
                  <a:lnTo>
                    <a:pt x="2036" y="35"/>
                  </a:lnTo>
                  <a:lnTo>
                    <a:pt x="2118" y="53"/>
                  </a:lnTo>
                  <a:lnTo>
                    <a:pt x="2198" y="76"/>
                  </a:lnTo>
                  <a:lnTo>
                    <a:pt x="2277" y="102"/>
                  </a:lnTo>
                  <a:lnTo>
                    <a:pt x="2353" y="133"/>
                  </a:lnTo>
                  <a:lnTo>
                    <a:pt x="2429" y="167"/>
                  </a:lnTo>
                  <a:lnTo>
                    <a:pt x="2501" y="205"/>
                  </a:lnTo>
                  <a:lnTo>
                    <a:pt x="2573" y="245"/>
                  </a:lnTo>
                  <a:lnTo>
                    <a:pt x="2641" y="290"/>
                  </a:lnTo>
                  <a:lnTo>
                    <a:pt x="2707" y="337"/>
                  </a:lnTo>
                  <a:lnTo>
                    <a:pt x="2772" y="388"/>
                  </a:lnTo>
                  <a:lnTo>
                    <a:pt x="2834" y="441"/>
                  </a:lnTo>
                  <a:lnTo>
                    <a:pt x="2892" y="497"/>
                  </a:lnTo>
                  <a:lnTo>
                    <a:pt x="2948" y="555"/>
                  </a:lnTo>
                  <a:lnTo>
                    <a:pt x="3001" y="617"/>
                  </a:lnTo>
                  <a:lnTo>
                    <a:pt x="3051" y="682"/>
                  </a:lnTo>
                  <a:lnTo>
                    <a:pt x="3099" y="748"/>
                  </a:lnTo>
                  <a:lnTo>
                    <a:pt x="3144" y="816"/>
                  </a:lnTo>
                  <a:lnTo>
                    <a:pt x="3184" y="888"/>
                  </a:lnTo>
                  <a:lnTo>
                    <a:pt x="3221" y="960"/>
                  </a:lnTo>
                  <a:lnTo>
                    <a:pt x="3256" y="1036"/>
                  </a:lnTo>
                  <a:lnTo>
                    <a:pt x="3286" y="1112"/>
                  </a:lnTo>
                  <a:lnTo>
                    <a:pt x="3312" y="1192"/>
                  </a:lnTo>
                  <a:lnTo>
                    <a:pt x="3335" y="1272"/>
                  </a:lnTo>
                  <a:lnTo>
                    <a:pt x="3354" y="1353"/>
                  </a:lnTo>
                  <a:lnTo>
                    <a:pt x="3368" y="1437"/>
                  </a:lnTo>
                  <a:lnTo>
                    <a:pt x="3380" y="1522"/>
                  </a:lnTo>
                  <a:lnTo>
                    <a:pt x="3387" y="1608"/>
                  </a:lnTo>
                  <a:lnTo>
                    <a:pt x="3388" y="1695"/>
                  </a:lnTo>
                  <a:lnTo>
                    <a:pt x="3387" y="1783"/>
                  </a:lnTo>
                  <a:lnTo>
                    <a:pt x="3380" y="1869"/>
                  </a:lnTo>
                  <a:lnTo>
                    <a:pt x="3368" y="1954"/>
                  </a:lnTo>
                  <a:lnTo>
                    <a:pt x="3354" y="2038"/>
                  </a:lnTo>
                  <a:lnTo>
                    <a:pt x="3335" y="2118"/>
                  </a:lnTo>
                  <a:lnTo>
                    <a:pt x="3312" y="2199"/>
                  </a:lnTo>
                  <a:lnTo>
                    <a:pt x="3286" y="2278"/>
                  </a:lnTo>
                  <a:lnTo>
                    <a:pt x="3256" y="2355"/>
                  </a:lnTo>
                  <a:lnTo>
                    <a:pt x="3221" y="2431"/>
                  </a:lnTo>
                  <a:lnTo>
                    <a:pt x="3184" y="2503"/>
                  </a:lnTo>
                  <a:lnTo>
                    <a:pt x="3144" y="2575"/>
                  </a:lnTo>
                  <a:lnTo>
                    <a:pt x="3099" y="2643"/>
                  </a:lnTo>
                  <a:lnTo>
                    <a:pt x="3051" y="2709"/>
                  </a:lnTo>
                  <a:lnTo>
                    <a:pt x="3001" y="2774"/>
                  </a:lnTo>
                  <a:lnTo>
                    <a:pt x="2948" y="2836"/>
                  </a:lnTo>
                  <a:lnTo>
                    <a:pt x="2892" y="2894"/>
                  </a:lnTo>
                  <a:lnTo>
                    <a:pt x="2834" y="2950"/>
                  </a:lnTo>
                  <a:lnTo>
                    <a:pt x="2772" y="3003"/>
                  </a:lnTo>
                  <a:lnTo>
                    <a:pt x="2707" y="3053"/>
                  </a:lnTo>
                  <a:lnTo>
                    <a:pt x="2641" y="3101"/>
                  </a:lnTo>
                  <a:lnTo>
                    <a:pt x="2573" y="3146"/>
                  </a:lnTo>
                  <a:lnTo>
                    <a:pt x="2501" y="3186"/>
                  </a:lnTo>
                  <a:lnTo>
                    <a:pt x="2429" y="3224"/>
                  </a:lnTo>
                  <a:lnTo>
                    <a:pt x="2353" y="3258"/>
                  </a:lnTo>
                  <a:lnTo>
                    <a:pt x="2277" y="3288"/>
                  </a:lnTo>
                  <a:lnTo>
                    <a:pt x="2198" y="3314"/>
                  </a:lnTo>
                  <a:lnTo>
                    <a:pt x="2118" y="3337"/>
                  </a:lnTo>
                  <a:lnTo>
                    <a:pt x="2036" y="3356"/>
                  </a:lnTo>
                  <a:lnTo>
                    <a:pt x="1953" y="3371"/>
                  </a:lnTo>
                  <a:lnTo>
                    <a:pt x="1868" y="3382"/>
                  </a:lnTo>
                  <a:lnTo>
                    <a:pt x="1781" y="3388"/>
                  </a:lnTo>
                  <a:lnTo>
                    <a:pt x="1695" y="3391"/>
                  </a:lnTo>
                  <a:lnTo>
                    <a:pt x="1607" y="3388"/>
                  </a:lnTo>
                  <a:lnTo>
                    <a:pt x="1521" y="3382"/>
                  </a:lnTo>
                  <a:lnTo>
                    <a:pt x="1436" y="3371"/>
                  </a:lnTo>
                  <a:lnTo>
                    <a:pt x="1354" y="3356"/>
                  </a:lnTo>
                  <a:lnTo>
                    <a:pt x="1272" y="3337"/>
                  </a:lnTo>
                  <a:lnTo>
                    <a:pt x="1191" y="3314"/>
                  </a:lnTo>
                  <a:lnTo>
                    <a:pt x="1112" y="3288"/>
                  </a:lnTo>
                  <a:lnTo>
                    <a:pt x="1035" y="3258"/>
                  </a:lnTo>
                  <a:lnTo>
                    <a:pt x="961" y="3224"/>
                  </a:lnTo>
                  <a:lnTo>
                    <a:pt x="887" y="3186"/>
                  </a:lnTo>
                  <a:lnTo>
                    <a:pt x="817" y="3146"/>
                  </a:lnTo>
                  <a:lnTo>
                    <a:pt x="747" y="3101"/>
                  </a:lnTo>
                  <a:lnTo>
                    <a:pt x="681" y="3053"/>
                  </a:lnTo>
                  <a:lnTo>
                    <a:pt x="616" y="3003"/>
                  </a:lnTo>
                  <a:lnTo>
                    <a:pt x="556" y="2950"/>
                  </a:lnTo>
                  <a:lnTo>
                    <a:pt x="497" y="2894"/>
                  </a:lnTo>
                  <a:lnTo>
                    <a:pt x="441" y="2836"/>
                  </a:lnTo>
                  <a:lnTo>
                    <a:pt x="387" y="2774"/>
                  </a:lnTo>
                  <a:lnTo>
                    <a:pt x="337" y="2709"/>
                  </a:lnTo>
                  <a:lnTo>
                    <a:pt x="290" y="2643"/>
                  </a:lnTo>
                  <a:lnTo>
                    <a:pt x="246" y="2575"/>
                  </a:lnTo>
                  <a:lnTo>
                    <a:pt x="205" y="2503"/>
                  </a:lnTo>
                  <a:lnTo>
                    <a:pt x="167" y="2431"/>
                  </a:lnTo>
                  <a:lnTo>
                    <a:pt x="134" y="2355"/>
                  </a:lnTo>
                  <a:lnTo>
                    <a:pt x="104" y="2278"/>
                  </a:lnTo>
                  <a:lnTo>
                    <a:pt x="76" y="2199"/>
                  </a:lnTo>
                  <a:lnTo>
                    <a:pt x="53" y="2118"/>
                  </a:lnTo>
                  <a:lnTo>
                    <a:pt x="35" y="2038"/>
                  </a:lnTo>
                  <a:lnTo>
                    <a:pt x="20" y="1954"/>
                  </a:lnTo>
                  <a:lnTo>
                    <a:pt x="9" y="1869"/>
                  </a:lnTo>
                  <a:lnTo>
                    <a:pt x="3" y="1783"/>
                  </a:lnTo>
                  <a:lnTo>
                    <a:pt x="0" y="1695"/>
                  </a:lnTo>
                  <a:lnTo>
                    <a:pt x="3" y="1608"/>
                  </a:lnTo>
                  <a:lnTo>
                    <a:pt x="9" y="1522"/>
                  </a:lnTo>
                  <a:lnTo>
                    <a:pt x="20" y="1437"/>
                  </a:lnTo>
                  <a:lnTo>
                    <a:pt x="35" y="1353"/>
                  </a:lnTo>
                  <a:lnTo>
                    <a:pt x="53" y="1272"/>
                  </a:lnTo>
                  <a:lnTo>
                    <a:pt x="76" y="1192"/>
                  </a:lnTo>
                  <a:lnTo>
                    <a:pt x="104" y="1112"/>
                  </a:lnTo>
                  <a:lnTo>
                    <a:pt x="134" y="1036"/>
                  </a:lnTo>
                  <a:lnTo>
                    <a:pt x="167" y="960"/>
                  </a:lnTo>
                  <a:lnTo>
                    <a:pt x="205" y="888"/>
                  </a:lnTo>
                  <a:lnTo>
                    <a:pt x="246" y="816"/>
                  </a:lnTo>
                  <a:lnTo>
                    <a:pt x="290" y="748"/>
                  </a:lnTo>
                  <a:lnTo>
                    <a:pt x="337" y="682"/>
                  </a:lnTo>
                  <a:lnTo>
                    <a:pt x="387" y="617"/>
                  </a:lnTo>
                  <a:lnTo>
                    <a:pt x="441" y="555"/>
                  </a:lnTo>
                  <a:lnTo>
                    <a:pt x="497" y="497"/>
                  </a:lnTo>
                  <a:lnTo>
                    <a:pt x="556" y="441"/>
                  </a:lnTo>
                  <a:lnTo>
                    <a:pt x="616" y="388"/>
                  </a:lnTo>
                  <a:lnTo>
                    <a:pt x="681" y="337"/>
                  </a:lnTo>
                  <a:lnTo>
                    <a:pt x="747" y="290"/>
                  </a:lnTo>
                  <a:lnTo>
                    <a:pt x="817" y="245"/>
                  </a:lnTo>
                  <a:lnTo>
                    <a:pt x="887" y="205"/>
                  </a:lnTo>
                  <a:lnTo>
                    <a:pt x="961" y="167"/>
                  </a:lnTo>
                  <a:lnTo>
                    <a:pt x="1035" y="133"/>
                  </a:lnTo>
                  <a:lnTo>
                    <a:pt x="1112" y="102"/>
                  </a:lnTo>
                  <a:lnTo>
                    <a:pt x="1191" y="76"/>
                  </a:lnTo>
                  <a:lnTo>
                    <a:pt x="1272" y="53"/>
                  </a:lnTo>
                  <a:lnTo>
                    <a:pt x="1354" y="35"/>
                  </a:lnTo>
                  <a:lnTo>
                    <a:pt x="1436" y="20"/>
                  </a:lnTo>
                  <a:lnTo>
                    <a:pt x="1521" y="9"/>
                  </a:lnTo>
                  <a:lnTo>
                    <a:pt x="1607" y="3"/>
                  </a:lnTo>
                  <a:lnTo>
                    <a:pt x="1695"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21" name="Овал 75">
              <a:extLst>
                <a:ext uri="{FF2B5EF4-FFF2-40B4-BE49-F238E27FC236}">
                  <a16:creationId xmlns:a16="http://schemas.microsoft.com/office/drawing/2014/main" id="{D90F724D-74EE-C0BD-4D46-C0E170A7DADC}"/>
                </a:ext>
              </a:extLst>
            </p:cNvPr>
            <p:cNvSpPr/>
            <p:nvPr/>
          </p:nvSpPr>
          <p:spPr>
            <a:xfrm>
              <a:off x="10521690"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Группа 5">
            <a:extLst>
              <a:ext uri="{FF2B5EF4-FFF2-40B4-BE49-F238E27FC236}">
                <a16:creationId xmlns:a16="http://schemas.microsoft.com/office/drawing/2014/main" id="{52F83BD8-346E-EBC7-4648-5A70305DFFF5}"/>
              </a:ext>
            </a:extLst>
          </p:cNvPr>
          <p:cNvGrpSpPr/>
          <p:nvPr/>
        </p:nvGrpSpPr>
        <p:grpSpPr>
          <a:xfrm>
            <a:off x="9809611" y="1684338"/>
            <a:ext cx="1553561" cy="1554480"/>
            <a:chOff x="13949435" y="3966814"/>
            <a:chExt cx="2002067" cy="2003250"/>
          </a:xfrm>
        </p:grpSpPr>
        <p:sp>
          <p:nvSpPr>
            <p:cNvPr id="23" name="Freeform 12">
              <a:extLst>
                <a:ext uri="{FF2B5EF4-FFF2-40B4-BE49-F238E27FC236}">
                  <a16:creationId xmlns:a16="http://schemas.microsoft.com/office/drawing/2014/main" id="{95B9731C-00DE-112A-5EFF-6951881557CF}"/>
                </a:ext>
              </a:extLst>
            </p:cNvPr>
            <p:cNvSpPr>
              <a:spLocks/>
            </p:cNvSpPr>
            <p:nvPr/>
          </p:nvSpPr>
          <p:spPr bwMode="auto">
            <a:xfrm>
              <a:off x="13949435" y="3966814"/>
              <a:ext cx="2002067" cy="2003250"/>
            </a:xfrm>
            <a:custGeom>
              <a:avLst/>
              <a:gdLst>
                <a:gd name="T0" fmla="*/ 1867 w 3388"/>
                <a:gd name="T1" fmla="*/ 9 h 3391"/>
                <a:gd name="T2" fmla="*/ 2118 w 3388"/>
                <a:gd name="T3" fmla="*/ 53 h 3391"/>
                <a:gd name="T4" fmla="*/ 2353 w 3388"/>
                <a:gd name="T5" fmla="*/ 133 h 3391"/>
                <a:gd name="T6" fmla="*/ 2573 w 3388"/>
                <a:gd name="T7" fmla="*/ 245 h 3391"/>
                <a:gd name="T8" fmla="*/ 2772 w 3388"/>
                <a:gd name="T9" fmla="*/ 388 h 3391"/>
                <a:gd name="T10" fmla="*/ 2947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7 w 3388"/>
                <a:gd name="T31" fmla="*/ 2836 h 3391"/>
                <a:gd name="T32" fmla="*/ 2772 w 3388"/>
                <a:gd name="T33" fmla="*/ 3003 h 3391"/>
                <a:gd name="T34" fmla="*/ 2573 w 3388"/>
                <a:gd name="T35" fmla="*/ 3146 h 3391"/>
                <a:gd name="T36" fmla="*/ 2353 w 3388"/>
                <a:gd name="T37" fmla="*/ 3258 h 3391"/>
                <a:gd name="T38" fmla="*/ 2118 w 3388"/>
                <a:gd name="T39" fmla="*/ 3337 h 3391"/>
                <a:gd name="T40" fmla="*/ 1867 w 3388"/>
                <a:gd name="T41" fmla="*/ 3382 h 3391"/>
                <a:gd name="T42" fmla="*/ 1607 w 3388"/>
                <a:gd name="T43" fmla="*/ 3388 h 3391"/>
                <a:gd name="T44" fmla="*/ 1353 w 3388"/>
                <a:gd name="T45" fmla="*/ 3356 h 3391"/>
                <a:gd name="T46" fmla="*/ 1111 w 3388"/>
                <a:gd name="T47" fmla="*/ 3288 h 3391"/>
                <a:gd name="T48" fmla="*/ 887 w 3388"/>
                <a:gd name="T49" fmla="*/ 3186 h 3391"/>
                <a:gd name="T50" fmla="*/ 681 w 3388"/>
                <a:gd name="T51" fmla="*/ 3053 h 3391"/>
                <a:gd name="T52" fmla="*/ 496 w 3388"/>
                <a:gd name="T53" fmla="*/ 2894 h 3391"/>
                <a:gd name="T54" fmla="*/ 337 w 3388"/>
                <a:gd name="T55" fmla="*/ 2709 h 3391"/>
                <a:gd name="T56" fmla="*/ 204 w 3388"/>
                <a:gd name="T57" fmla="*/ 2503 h 3391"/>
                <a:gd name="T58" fmla="*/ 103 w 3388"/>
                <a:gd name="T59" fmla="*/ 2278 h 3391"/>
                <a:gd name="T60" fmla="*/ 34 w 3388"/>
                <a:gd name="T61" fmla="*/ 2038 h 3391"/>
                <a:gd name="T62" fmla="*/ 3 w 3388"/>
                <a:gd name="T63" fmla="*/ 1783 h 3391"/>
                <a:gd name="T64" fmla="*/ 8 w 3388"/>
                <a:gd name="T65" fmla="*/ 1522 h 3391"/>
                <a:gd name="T66" fmla="*/ 53 w 3388"/>
                <a:gd name="T67" fmla="*/ 1272 h 3391"/>
                <a:gd name="T68" fmla="*/ 134 w 3388"/>
                <a:gd name="T69" fmla="*/ 1036 h 3391"/>
                <a:gd name="T70" fmla="*/ 244 w 3388"/>
                <a:gd name="T71" fmla="*/ 816 h 3391"/>
                <a:gd name="T72" fmla="*/ 387 w 3388"/>
                <a:gd name="T73" fmla="*/ 617 h 3391"/>
                <a:gd name="T74" fmla="*/ 556 w 3388"/>
                <a:gd name="T75" fmla="*/ 441 h 3391"/>
                <a:gd name="T76" fmla="*/ 747 w 3388"/>
                <a:gd name="T77" fmla="*/ 290 h 3391"/>
                <a:gd name="T78" fmla="*/ 960 w 3388"/>
                <a:gd name="T79" fmla="*/ 167 h 3391"/>
                <a:gd name="T80" fmla="*/ 1191 w 3388"/>
                <a:gd name="T81" fmla="*/ 76 h 3391"/>
                <a:gd name="T82" fmla="*/ 1435 w 3388"/>
                <a:gd name="T83" fmla="*/ 20 h 3391"/>
                <a:gd name="T84" fmla="*/ 1695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5" y="0"/>
                  </a:moveTo>
                  <a:lnTo>
                    <a:pt x="1781" y="3"/>
                  </a:lnTo>
                  <a:lnTo>
                    <a:pt x="1867" y="9"/>
                  </a:lnTo>
                  <a:lnTo>
                    <a:pt x="1952" y="20"/>
                  </a:lnTo>
                  <a:lnTo>
                    <a:pt x="2036" y="35"/>
                  </a:lnTo>
                  <a:lnTo>
                    <a:pt x="2118" y="53"/>
                  </a:lnTo>
                  <a:lnTo>
                    <a:pt x="2197" y="76"/>
                  </a:lnTo>
                  <a:lnTo>
                    <a:pt x="2276" y="102"/>
                  </a:lnTo>
                  <a:lnTo>
                    <a:pt x="2353" y="133"/>
                  </a:lnTo>
                  <a:lnTo>
                    <a:pt x="2429" y="167"/>
                  </a:lnTo>
                  <a:lnTo>
                    <a:pt x="2501" y="205"/>
                  </a:lnTo>
                  <a:lnTo>
                    <a:pt x="2573" y="245"/>
                  </a:lnTo>
                  <a:lnTo>
                    <a:pt x="2641" y="290"/>
                  </a:lnTo>
                  <a:lnTo>
                    <a:pt x="2707" y="337"/>
                  </a:lnTo>
                  <a:lnTo>
                    <a:pt x="2772" y="388"/>
                  </a:lnTo>
                  <a:lnTo>
                    <a:pt x="2834" y="441"/>
                  </a:lnTo>
                  <a:lnTo>
                    <a:pt x="2891" y="497"/>
                  </a:lnTo>
                  <a:lnTo>
                    <a:pt x="2947" y="555"/>
                  </a:lnTo>
                  <a:lnTo>
                    <a:pt x="3001" y="617"/>
                  </a:lnTo>
                  <a:lnTo>
                    <a:pt x="3051" y="682"/>
                  </a:lnTo>
                  <a:lnTo>
                    <a:pt x="3099" y="748"/>
                  </a:lnTo>
                  <a:lnTo>
                    <a:pt x="3143" y="816"/>
                  </a:lnTo>
                  <a:lnTo>
                    <a:pt x="3184" y="888"/>
                  </a:lnTo>
                  <a:lnTo>
                    <a:pt x="3221" y="960"/>
                  </a:lnTo>
                  <a:lnTo>
                    <a:pt x="3256" y="1036"/>
                  </a:lnTo>
                  <a:lnTo>
                    <a:pt x="3286" y="1112"/>
                  </a:lnTo>
                  <a:lnTo>
                    <a:pt x="3312" y="1192"/>
                  </a:lnTo>
                  <a:lnTo>
                    <a:pt x="3335" y="1272"/>
                  </a:lnTo>
                  <a:lnTo>
                    <a:pt x="3353" y="1353"/>
                  </a:lnTo>
                  <a:lnTo>
                    <a:pt x="3368" y="1437"/>
                  </a:lnTo>
                  <a:lnTo>
                    <a:pt x="3379" y="1522"/>
                  </a:lnTo>
                  <a:lnTo>
                    <a:pt x="3385" y="1608"/>
                  </a:lnTo>
                  <a:lnTo>
                    <a:pt x="3388" y="1695"/>
                  </a:lnTo>
                  <a:lnTo>
                    <a:pt x="3385" y="1783"/>
                  </a:lnTo>
                  <a:lnTo>
                    <a:pt x="3379" y="1869"/>
                  </a:lnTo>
                  <a:lnTo>
                    <a:pt x="3368" y="1954"/>
                  </a:lnTo>
                  <a:lnTo>
                    <a:pt x="3353" y="2038"/>
                  </a:lnTo>
                  <a:lnTo>
                    <a:pt x="3335" y="2118"/>
                  </a:lnTo>
                  <a:lnTo>
                    <a:pt x="3312" y="2199"/>
                  </a:lnTo>
                  <a:lnTo>
                    <a:pt x="3286" y="2278"/>
                  </a:lnTo>
                  <a:lnTo>
                    <a:pt x="3256" y="2355"/>
                  </a:lnTo>
                  <a:lnTo>
                    <a:pt x="3221" y="2431"/>
                  </a:lnTo>
                  <a:lnTo>
                    <a:pt x="3184" y="2503"/>
                  </a:lnTo>
                  <a:lnTo>
                    <a:pt x="3143" y="2575"/>
                  </a:lnTo>
                  <a:lnTo>
                    <a:pt x="3099" y="2643"/>
                  </a:lnTo>
                  <a:lnTo>
                    <a:pt x="3051" y="2709"/>
                  </a:lnTo>
                  <a:lnTo>
                    <a:pt x="3001" y="2774"/>
                  </a:lnTo>
                  <a:lnTo>
                    <a:pt x="2947" y="2836"/>
                  </a:lnTo>
                  <a:lnTo>
                    <a:pt x="2891" y="2894"/>
                  </a:lnTo>
                  <a:lnTo>
                    <a:pt x="2834" y="2950"/>
                  </a:lnTo>
                  <a:lnTo>
                    <a:pt x="2772" y="3003"/>
                  </a:lnTo>
                  <a:lnTo>
                    <a:pt x="2707" y="3053"/>
                  </a:lnTo>
                  <a:lnTo>
                    <a:pt x="2641" y="3101"/>
                  </a:lnTo>
                  <a:lnTo>
                    <a:pt x="2573" y="3146"/>
                  </a:lnTo>
                  <a:lnTo>
                    <a:pt x="2501" y="3186"/>
                  </a:lnTo>
                  <a:lnTo>
                    <a:pt x="2429" y="3224"/>
                  </a:lnTo>
                  <a:lnTo>
                    <a:pt x="2353" y="3258"/>
                  </a:lnTo>
                  <a:lnTo>
                    <a:pt x="2276" y="3288"/>
                  </a:lnTo>
                  <a:lnTo>
                    <a:pt x="2197" y="3314"/>
                  </a:lnTo>
                  <a:lnTo>
                    <a:pt x="2118" y="3337"/>
                  </a:lnTo>
                  <a:lnTo>
                    <a:pt x="2036" y="3356"/>
                  </a:lnTo>
                  <a:lnTo>
                    <a:pt x="1952" y="3371"/>
                  </a:lnTo>
                  <a:lnTo>
                    <a:pt x="1867" y="3382"/>
                  </a:lnTo>
                  <a:lnTo>
                    <a:pt x="1781" y="3388"/>
                  </a:lnTo>
                  <a:lnTo>
                    <a:pt x="1695" y="3391"/>
                  </a:lnTo>
                  <a:lnTo>
                    <a:pt x="1607" y="3388"/>
                  </a:lnTo>
                  <a:lnTo>
                    <a:pt x="1520" y="3382"/>
                  </a:lnTo>
                  <a:lnTo>
                    <a:pt x="1435" y="3371"/>
                  </a:lnTo>
                  <a:lnTo>
                    <a:pt x="1353" y="3356"/>
                  </a:lnTo>
                  <a:lnTo>
                    <a:pt x="1271" y="3337"/>
                  </a:lnTo>
                  <a:lnTo>
                    <a:pt x="1191" y="3314"/>
                  </a:lnTo>
                  <a:lnTo>
                    <a:pt x="1111" y="3288"/>
                  </a:lnTo>
                  <a:lnTo>
                    <a:pt x="1035" y="3258"/>
                  </a:lnTo>
                  <a:lnTo>
                    <a:pt x="960" y="3224"/>
                  </a:lnTo>
                  <a:lnTo>
                    <a:pt x="887" y="3186"/>
                  </a:lnTo>
                  <a:lnTo>
                    <a:pt x="816" y="3146"/>
                  </a:lnTo>
                  <a:lnTo>
                    <a:pt x="747" y="3101"/>
                  </a:lnTo>
                  <a:lnTo>
                    <a:pt x="681" y="3053"/>
                  </a:lnTo>
                  <a:lnTo>
                    <a:pt x="616" y="3003"/>
                  </a:lnTo>
                  <a:lnTo>
                    <a:pt x="556" y="2950"/>
                  </a:lnTo>
                  <a:lnTo>
                    <a:pt x="496" y="2894"/>
                  </a:lnTo>
                  <a:lnTo>
                    <a:pt x="440" y="2836"/>
                  </a:lnTo>
                  <a:lnTo>
                    <a:pt x="387" y="2774"/>
                  </a:lnTo>
                  <a:lnTo>
                    <a:pt x="337" y="2709"/>
                  </a:lnTo>
                  <a:lnTo>
                    <a:pt x="289" y="2643"/>
                  </a:lnTo>
                  <a:lnTo>
                    <a:pt x="244" y="2575"/>
                  </a:lnTo>
                  <a:lnTo>
                    <a:pt x="204" y="2503"/>
                  </a:lnTo>
                  <a:lnTo>
                    <a:pt x="167" y="2431"/>
                  </a:lnTo>
                  <a:lnTo>
                    <a:pt x="134" y="2355"/>
                  </a:lnTo>
                  <a:lnTo>
                    <a:pt x="103" y="2278"/>
                  </a:lnTo>
                  <a:lnTo>
                    <a:pt x="76" y="2199"/>
                  </a:lnTo>
                  <a:lnTo>
                    <a:pt x="53" y="2118"/>
                  </a:lnTo>
                  <a:lnTo>
                    <a:pt x="34" y="2038"/>
                  </a:lnTo>
                  <a:lnTo>
                    <a:pt x="20" y="1954"/>
                  </a:lnTo>
                  <a:lnTo>
                    <a:pt x="8" y="1869"/>
                  </a:lnTo>
                  <a:lnTo>
                    <a:pt x="3" y="1783"/>
                  </a:lnTo>
                  <a:lnTo>
                    <a:pt x="0" y="1695"/>
                  </a:lnTo>
                  <a:lnTo>
                    <a:pt x="3" y="1608"/>
                  </a:lnTo>
                  <a:lnTo>
                    <a:pt x="8" y="1522"/>
                  </a:lnTo>
                  <a:lnTo>
                    <a:pt x="20" y="1437"/>
                  </a:lnTo>
                  <a:lnTo>
                    <a:pt x="34" y="1353"/>
                  </a:lnTo>
                  <a:lnTo>
                    <a:pt x="53" y="1272"/>
                  </a:lnTo>
                  <a:lnTo>
                    <a:pt x="76" y="1192"/>
                  </a:lnTo>
                  <a:lnTo>
                    <a:pt x="103" y="1112"/>
                  </a:lnTo>
                  <a:lnTo>
                    <a:pt x="134" y="1036"/>
                  </a:lnTo>
                  <a:lnTo>
                    <a:pt x="167" y="960"/>
                  </a:lnTo>
                  <a:lnTo>
                    <a:pt x="204" y="888"/>
                  </a:lnTo>
                  <a:lnTo>
                    <a:pt x="244" y="816"/>
                  </a:lnTo>
                  <a:lnTo>
                    <a:pt x="289" y="748"/>
                  </a:lnTo>
                  <a:lnTo>
                    <a:pt x="337" y="682"/>
                  </a:lnTo>
                  <a:lnTo>
                    <a:pt x="387" y="617"/>
                  </a:lnTo>
                  <a:lnTo>
                    <a:pt x="440" y="555"/>
                  </a:lnTo>
                  <a:lnTo>
                    <a:pt x="496" y="497"/>
                  </a:lnTo>
                  <a:lnTo>
                    <a:pt x="556" y="441"/>
                  </a:lnTo>
                  <a:lnTo>
                    <a:pt x="616" y="388"/>
                  </a:lnTo>
                  <a:lnTo>
                    <a:pt x="681" y="337"/>
                  </a:lnTo>
                  <a:lnTo>
                    <a:pt x="747" y="290"/>
                  </a:lnTo>
                  <a:lnTo>
                    <a:pt x="816" y="245"/>
                  </a:lnTo>
                  <a:lnTo>
                    <a:pt x="887" y="205"/>
                  </a:lnTo>
                  <a:lnTo>
                    <a:pt x="960" y="167"/>
                  </a:lnTo>
                  <a:lnTo>
                    <a:pt x="1035" y="133"/>
                  </a:lnTo>
                  <a:lnTo>
                    <a:pt x="1111" y="102"/>
                  </a:lnTo>
                  <a:lnTo>
                    <a:pt x="1191" y="76"/>
                  </a:lnTo>
                  <a:lnTo>
                    <a:pt x="1271" y="53"/>
                  </a:lnTo>
                  <a:lnTo>
                    <a:pt x="1353" y="35"/>
                  </a:lnTo>
                  <a:lnTo>
                    <a:pt x="1435" y="20"/>
                  </a:lnTo>
                  <a:lnTo>
                    <a:pt x="1520" y="9"/>
                  </a:lnTo>
                  <a:lnTo>
                    <a:pt x="1607" y="3"/>
                  </a:lnTo>
                  <a:lnTo>
                    <a:pt x="1695" y="0"/>
                  </a:lnTo>
                  <a:close/>
                </a:path>
              </a:pathLst>
            </a:custGeom>
            <a:solidFill>
              <a:srgbClr val="7F8FA9"/>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24" name="Овал 76">
              <a:extLst>
                <a:ext uri="{FF2B5EF4-FFF2-40B4-BE49-F238E27FC236}">
                  <a16:creationId xmlns:a16="http://schemas.microsoft.com/office/drawing/2014/main" id="{F3E59D0C-B34F-4FFF-945F-9B63F3F5BE44}"/>
                </a:ext>
              </a:extLst>
            </p:cNvPr>
            <p:cNvSpPr/>
            <p:nvPr/>
          </p:nvSpPr>
          <p:spPr>
            <a:xfrm>
              <a:off x="14392275"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 name="Content Placeholder 2">
            <a:extLst>
              <a:ext uri="{FF2B5EF4-FFF2-40B4-BE49-F238E27FC236}">
                <a16:creationId xmlns:a16="http://schemas.microsoft.com/office/drawing/2014/main" id="{DE9A18FF-E714-F669-2D26-0E1FB74C910C}"/>
              </a:ext>
            </a:extLst>
          </p:cNvPr>
          <p:cNvSpPr txBox="1">
            <a:spLocks/>
          </p:cNvSpPr>
          <p:nvPr/>
        </p:nvSpPr>
        <p:spPr>
          <a:xfrm>
            <a:off x="3581826" y="3415601"/>
            <a:ext cx="2232259" cy="19671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50" b="1" dirty="0">
                <a:solidFill>
                  <a:srgbClr val="BF9F42"/>
                </a:solidFill>
              </a:rPr>
              <a:t>Unifying reporting period</a:t>
            </a:r>
          </a:p>
          <a:p>
            <a:pPr marL="171450" lvl="1" indent="-171450"/>
            <a:r>
              <a:rPr lang="en-US" sz="1150" dirty="0"/>
              <a:t>Relevance of information declines with time,</a:t>
            </a:r>
          </a:p>
          <a:p>
            <a:pPr marL="171450" lvl="1" indent="-171450"/>
            <a:r>
              <a:rPr lang="en-US" sz="1150" dirty="0"/>
              <a:t>Investors look for timely, consistent disclosures</a:t>
            </a:r>
          </a:p>
          <a:p>
            <a:pPr marL="171450" lvl="1" indent="-171450">
              <a:spcAft>
                <a:spcPts val="1200"/>
              </a:spcAft>
            </a:pPr>
            <a:r>
              <a:rPr lang="en-US" sz="1150" dirty="0"/>
              <a:t>Ideally coincides financial reporting.</a:t>
            </a:r>
          </a:p>
          <a:p>
            <a:pPr marL="0" indent="0">
              <a:buFont typeface="Arial" panose="020B0604020202020204" pitchFamily="34" charset="0"/>
              <a:buNone/>
            </a:pPr>
            <a:endParaRPr lang="en-US" sz="1100" b="1" dirty="0">
              <a:solidFill>
                <a:schemeClr val="tx2"/>
              </a:solidFill>
            </a:endParaRPr>
          </a:p>
        </p:txBody>
      </p:sp>
      <p:sp>
        <p:nvSpPr>
          <p:cNvPr id="26" name="Content Placeholder 2">
            <a:extLst>
              <a:ext uri="{FF2B5EF4-FFF2-40B4-BE49-F238E27FC236}">
                <a16:creationId xmlns:a16="http://schemas.microsoft.com/office/drawing/2014/main" id="{6CCD9904-2AEC-B51F-2F03-6AA5F73B73B0}"/>
              </a:ext>
            </a:extLst>
          </p:cNvPr>
          <p:cNvSpPr txBox="1">
            <a:spLocks/>
          </p:cNvSpPr>
          <p:nvPr/>
        </p:nvSpPr>
        <p:spPr>
          <a:xfrm>
            <a:off x="9682743" y="3415601"/>
            <a:ext cx="1968023" cy="228181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50" b="1" dirty="0">
                <a:solidFill>
                  <a:srgbClr val="BF9F42"/>
                </a:solidFill>
              </a:rPr>
              <a:t>Assurance for </a:t>
            </a:r>
            <a:br>
              <a:rPr lang="en-US" sz="1150" b="1" dirty="0">
                <a:solidFill>
                  <a:srgbClr val="BF9F42"/>
                </a:solidFill>
              </a:rPr>
            </a:br>
            <a:r>
              <a:rPr lang="en-US" sz="1150" b="1" dirty="0">
                <a:solidFill>
                  <a:srgbClr val="BF9F42"/>
                </a:solidFill>
              </a:rPr>
              <a:t>Sustainability Reporting</a:t>
            </a:r>
          </a:p>
          <a:p>
            <a:pPr marL="171450" lvl="1" indent="-171450"/>
            <a:r>
              <a:rPr lang="en-US" sz="1150" dirty="0"/>
              <a:t>Heightened attention on reliability and credibility by investors (and other stakeholders).</a:t>
            </a:r>
          </a:p>
          <a:p>
            <a:pPr marL="171450" lvl="1" indent="-171450"/>
            <a:r>
              <a:rPr lang="en-US" sz="1150" dirty="0"/>
              <a:t>If mandated, might also be implemented in a phased approach (premier vs main, limited vs reasonable).</a:t>
            </a:r>
          </a:p>
          <a:p>
            <a:pPr marL="171450" lvl="1" indent="-171450"/>
            <a:r>
              <a:rPr lang="en-US" sz="1150" dirty="0"/>
              <a:t>International Ethics Standards for Sustainability Assurance (IESSA).</a:t>
            </a:r>
          </a:p>
          <a:p>
            <a:pPr marL="0" lvl="1" indent="0">
              <a:buNone/>
            </a:pPr>
            <a:endParaRPr lang="en-US" sz="1100" dirty="0">
              <a:solidFill>
                <a:schemeClr val="tx2"/>
              </a:solidFill>
            </a:endParaRPr>
          </a:p>
          <a:p>
            <a:pPr marL="0" indent="0">
              <a:buFont typeface="Arial" panose="020B0604020202020204" pitchFamily="34" charset="0"/>
              <a:buNone/>
            </a:pPr>
            <a:endParaRPr lang="en-US" sz="1100" b="1" dirty="0">
              <a:solidFill>
                <a:schemeClr val="tx2"/>
              </a:solidFill>
            </a:endParaRPr>
          </a:p>
        </p:txBody>
      </p:sp>
      <p:pic>
        <p:nvPicPr>
          <p:cNvPr id="27" name="Picture 26" descr="A person standing next to check marks&#10;&#10;Description automatically generated">
            <a:extLst>
              <a:ext uri="{FF2B5EF4-FFF2-40B4-BE49-F238E27FC236}">
                <a16:creationId xmlns:a16="http://schemas.microsoft.com/office/drawing/2014/main" id="{F841A3C6-DFD3-9DEC-1D4C-86548F77102C}"/>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005367" y="2177285"/>
            <a:ext cx="565834" cy="565834"/>
          </a:xfrm>
          <a:prstGeom prst="rect">
            <a:avLst/>
          </a:prstGeom>
        </p:spPr>
      </p:pic>
      <p:pic>
        <p:nvPicPr>
          <p:cNvPr id="28" name="Graphic 27" descr="Daily calendar with solid fill">
            <a:extLst>
              <a:ext uri="{FF2B5EF4-FFF2-40B4-BE49-F238E27FC236}">
                <a16:creationId xmlns:a16="http://schemas.microsoft.com/office/drawing/2014/main" id="{4464E5B7-8A66-20B7-A373-4EC164685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5887" y="2028432"/>
            <a:ext cx="834546" cy="834546"/>
          </a:xfrm>
          <a:prstGeom prst="rect">
            <a:avLst/>
          </a:prstGeom>
        </p:spPr>
      </p:pic>
      <p:pic>
        <p:nvPicPr>
          <p:cNvPr id="29" name="Graphic 28" descr="Gavel with solid fill">
            <a:extLst>
              <a:ext uri="{FF2B5EF4-FFF2-40B4-BE49-F238E27FC236}">
                <a16:creationId xmlns:a16="http://schemas.microsoft.com/office/drawing/2014/main" id="{8109EE3B-445C-155F-B5C4-BCFA683A7E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5773" y="2037456"/>
            <a:ext cx="787598" cy="787598"/>
          </a:xfrm>
          <a:prstGeom prst="rect">
            <a:avLst/>
          </a:prstGeom>
        </p:spPr>
      </p:pic>
      <p:pic>
        <p:nvPicPr>
          <p:cNvPr id="30" name="Graphic 29" descr="Diploma roll with solid fill">
            <a:extLst>
              <a:ext uri="{FF2B5EF4-FFF2-40B4-BE49-F238E27FC236}">
                <a16:creationId xmlns:a16="http://schemas.microsoft.com/office/drawing/2014/main" id="{E442B031-AC2E-46EA-664E-D37B3EDEB5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9191" y="2066989"/>
            <a:ext cx="914400" cy="914400"/>
          </a:xfrm>
          <a:prstGeom prst="rect">
            <a:avLst/>
          </a:prstGeom>
        </p:spPr>
      </p:pic>
      <p:sp>
        <p:nvSpPr>
          <p:cNvPr id="31" name="Content Placeholder 2">
            <a:extLst>
              <a:ext uri="{FF2B5EF4-FFF2-40B4-BE49-F238E27FC236}">
                <a16:creationId xmlns:a16="http://schemas.microsoft.com/office/drawing/2014/main" id="{1C1B6C11-C2AC-9867-7D0A-09E5E34369AF}"/>
              </a:ext>
            </a:extLst>
          </p:cNvPr>
          <p:cNvSpPr txBox="1">
            <a:spLocks/>
          </p:cNvSpPr>
          <p:nvPr/>
        </p:nvSpPr>
        <p:spPr>
          <a:xfrm>
            <a:off x="6376912" y="3415601"/>
            <a:ext cx="1968023" cy="25798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50" b="1" dirty="0">
                <a:solidFill>
                  <a:srgbClr val="BF9F42"/>
                </a:solidFill>
              </a:rPr>
              <a:t>ISSB Standards Adoption</a:t>
            </a:r>
          </a:p>
          <a:p>
            <a:pPr marL="171450" lvl="1" indent="-171450"/>
            <a:r>
              <a:rPr lang="en-US" sz="1150" dirty="0"/>
              <a:t>CMA joined IOSCO’s GEMC ISSB Adoption Network (31 jurisdictions in total).</a:t>
            </a:r>
          </a:p>
          <a:p>
            <a:pPr marL="171450" lvl="1" indent="-171450"/>
            <a:r>
              <a:rPr lang="en-US" sz="1150" dirty="0"/>
              <a:t>Currently developing a roadmap to adopt the standards.</a:t>
            </a:r>
          </a:p>
          <a:p>
            <a:pPr marL="171450" lvl="1" indent="-171450">
              <a:spcAft>
                <a:spcPts val="1200"/>
              </a:spcAft>
            </a:pPr>
            <a:r>
              <a:rPr lang="en-US" sz="1150" dirty="0"/>
              <a:t>Mandating other well recognized standards (GRI, SASB, TCFD) should facilitate implementation of ISSB standards. </a:t>
            </a:r>
          </a:p>
          <a:p>
            <a:pPr marL="0" indent="0">
              <a:buFont typeface="Arial" panose="020B0604020202020204" pitchFamily="34" charset="0"/>
              <a:buNone/>
            </a:pPr>
            <a:endParaRPr lang="en-US" sz="1100" b="1" dirty="0">
              <a:solidFill>
                <a:schemeClr val="tx2"/>
              </a:solidFill>
            </a:endParaRPr>
          </a:p>
        </p:txBody>
      </p:sp>
    </p:spTree>
    <p:extLst>
      <p:ext uri="{BB962C8B-B14F-4D97-AF65-F5344CB8AC3E}">
        <p14:creationId xmlns:p14="http://schemas.microsoft.com/office/powerpoint/2010/main" val="287675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B997-2F56-A9DA-F703-6C328854203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6B87CA-4314-0C97-79E4-A63775A1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sp>
        <p:nvSpPr>
          <p:cNvPr id="41" name="TextBox 40">
            <a:extLst>
              <a:ext uri="{FF2B5EF4-FFF2-40B4-BE49-F238E27FC236}">
                <a16:creationId xmlns:a16="http://schemas.microsoft.com/office/drawing/2014/main" id="{C4895180-59D7-3C5A-D841-FCF73454FC21}"/>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14</a:t>
            </a:r>
          </a:p>
        </p:txBody>
      </p:sp>
      <p:sp>
        <p:nvSpPr>
          <p:cNvPr id="4" name="Title 1">
            <a:extLst>
              <a:ext uri="{FF2B5EF4-FFF2-40B4-BE49-F238E27FC236}">
                <a16:creationId xmlns:a16="http://schemas.microsoft.com/office/drawing/2014/main" id="{054E1282-E594-6B80-1F5A-7B56A8E8C587}"/>
              </a:ext>
            </a:extLst>
          </p:cNvPr>
          <p:cNvSpPr txBox="1">
            <a:spLocks/>
          </p:cNvSpPr>
          <p:nvPr/>
        </p:nvSpPr>
        <p:spPr>
          <a:xfrm>
            <a:off x="720725" y="1600673"/>
            <a:ext cx="3591956" cy="34753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kern="1200">
                <a:solidFill>
                  <a:schemeClr val="tx2"/>
                </a:solidFill>
                <a:latin typeface="Impact" panose="020B0806030902050204" pitchFamily="34" charset="0"/>
                <a:ea typeface="+mj-ea"/>
                <a:cs typeface="+mj-cs"/>
              </a:defRPr>
            </a:lvl1pPr>
          </a:lstStyle>
          <a:p>
            <a:r>
              <a:rPr lang="en-US" sz="6000" dirty="0">
                <a:solidFill>
                  <a:srgbClr val="242852"/>
                </a:solidFill>
              </a:rPr>
              <a:t>Closing Thoughts</a:t>
            </a:r>
          </a:p>
          <a:p>
            <a:r>
              <a:rPr lang="en-US" sz="6000" dirty="0">
                <a:solidFill>
                  <a:srgbClr val="242852"/>
                </a:solidFill>
              </a:rPr>
              <a:t>and Key Takeaways</a:t>
            </a:r>
          </a:p>
        </p:txBody>
      </p:sp>
      <p:sp>
        <p:nvSpPr>
          <p:cNvPr id="32" name="Rectangle: Rounded Corners 31">
            <a:extLst>
              <a:ext uri="{FF2B5EF4-FFF2-40B4-BE49-F238E27FC236}">
                <a16:creationId xmlns:a16="http://schemas.microsoft.com/office/drawing/2014/main" id="{83AFEF4E-21F4-BAC9-0769-BB6243669A89}"/>
              </a:ext>
            </a:extLst>
          </p:cNvPr>
          <p:cNvSpPr/>
          <p:nvPr/>
        </p:nvSpPr>
        <p:spPr>
          <a:xfrm>
            <a:off x="4386263" y="1279843"/>
            <a:ext cx="7085012" cy="995233"/>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Rectangle 32" descr="Upward trend">
            <a:extLst>
              <a:ext uri="{FF2B5EF4-FFF2-40B4-BE49-F238E27FC236}">
                <a16:creationId xmlns:a16="http://schemas.microsoft.com/office/drawing/2014/main" id="{683216BA-5BD8-B6BB-8088-68D1EDCEADD8}"/>
              </a:ext>
            </a:extLst>
          </p:cNvPr>
          <p:cNvSpPr/>
          <p:nvPr/>
        </p:nvSpPr>
        <p:spPr>
          <a:xfrm>
            <a:off x="4686728" y="1551009"/>
            <a:ext cx="546300" cy="5463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3585F408-59CD-B92B-D8A7-39DE545C1F63}"/>
              </a:ext>
            </a:extLst>
          </p:cNvPr>
          <p:cNvSpPr/>
          <p:nvPr/>
        </p:nvSpPr>
        <p:spPr>
          <a:xfrm>
            <a:off x="5533494" y="1327522"/>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Evolving market dynamics, rising investor focus, and global sustainability goals are driving constant updates to regulations.</a:t>
            </a:r>
          </a:p>
        </p:txBody>
      </p:sp>
      <p:sp>
        <p:nvSpPr>
          <p:cNvPr id="35" name="Rectangle: Rounded Corners 34">
            <a:extLst>
              <a:ext uri="{FF2B5EF4-FFF2-40B4-BE49-F238E27FC236}">
                <a16:creationId xmlns:a16="http://schemas.microsoft.com/office/drawing/2014/main" id="{0843CA09-229E-692F-DA6E-89A19C484638}"/>
              </a:ext>
            </a:extLst>
          </p:cNvPr>
          <p:cNvSpPr/>
          <p:nvPr/>
        </p:nvSpPr>
        <p:spPr>
          <a:xfrm>
            <a:off x="4386263" y="2370298"/>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35" descr="Presentation with Checklist">
            <a:extLst>
              <a:ext uri="{FF2B5EF4-FFF2-40B4-BE49-F238E27FC236}">
                <a16:creationId xmlns:a16="http://schemas.microsoft.com/office/drawing/2014/main" id="{B18648CC-386D-7FD1-A0EF-D5C2D039AE83}"/>
              </a:ext>
            </a:extLst>
          </p:cNvPr>
          <p:cNvSpPr/>
          <p:nvPr/>
        </p:nvSpPr>
        <p:spPr>
          <a:xfrm>
            <a:off x="4686728" y="2639505"/>
            <a:ext cx="546300" cy="5463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37" name="Freeform: Shape 36">
            <a:extLst>
              <a:ext uri="{FF2B5EF4-FFF2-40B4-BE49-F238E27FC236}">
                <a16:creationId xmlns:a16="http://schemas.microsoft.com/office/drawing/2014/main" id="{43957ED7-F351-3520-BAB0-C24B53184F61}"/>
              </a:ext>
            </a:extLst>
          </p:cNvPr>
          <p:cNvSpPr/>
          <p:nvPr/>
        </p:nvSpPr>
        <p:spPr>
          <a:xfrm>
            <a:off x="5533494" y="2416018"/>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Regulations are the baseline for transparency but should not be the starting point for integration.</a:t>
            </a:r>
          </a:p>
        </p:txBody>
      </p:sp>
      <p:sp>
        <p:nvSpPr>
          <p:cNvPr id="38" name="Rectangle: Rounded Corners 37">
            <a:extLst>
              <a:ext uri="{FF2B5EF4-FFF2-40B4-BE49-F238E27FC236}">
                <a16:creationId xmlns:a16="http://schemas.microsoft.com/office/drawing/2014/main" id="{FF50868F-C042-38BB-5939-E0E4FC1B873A}"/>
              </a:ext>
            </a:extLst>
          </p:cNvPr>
          <p:cNvSpPr/>
          <p:nvPr/>
        </p:nvSpPr>
        <p:spPr>
          <a:xfrm>
            <a:off x="4386263" y="3451995"/>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Rectangle 38" descr="Dollar">
            <a:extLst>
              <a:ext uri="{FF2B5EF4-FFF2-40B4-BE49-F238E27FC236}">
                <a16:creationId xmlns:a16="http://schemas.microsoft.com/office/drawing/2014/main" id="{6E5DC1BF-8CEC-B62A-A39B-49C42334F3DA}"/>
              </a:ext>
            </a:extLst>
          </p:cNvPr>
          <p:cNvSpPr/>
          <p:nvPr/>
        </p:nvSpPr>
        <p:spPr>
          <a:xfrm>
            <a:off x="4686728" y="3721201"/>
            <a:ext cx="546300" cy="5463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54E15448-610E-75A1-E50B-DB7A0503EB2A}"/>
              </a:ext>
            </a:extLst>
          </p:cNvPr>
          <p:cNvSpPr/>
          <p:nvPr/>
        </p:nvSpPr>
        <p:spPr>
          <a:xfrm>
            <a:off x="5533494" y="3497715"/>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Sustainability is voluntary, but its value is undeniable. </a:t>
            </a:r>
          </a:p>
        </p:txBody>
      </p:sp>
      <p:sp>
        <p:nvSpPr>
          <p:cNvPr id="42" name="Rectangle: Rounded Corners 41">
            <a:extLst>
              <a:ext uri="{FF2B5EF4-FFF2-40B4-BE49-F238E27FC236}">
                <a16:creationId xmlns:a16="http://schemas.microsoft.com/office/drawing/2014/main" id="{5F27315F-04AC-5413-A44C-1DE2530312FF}"/>
              </a:ext>
            </a:extLst>
          </p:cNvPr>
          <p:cNvSpPr/>
          <p:nvPr/>
        </p:nvSpPr>
        <p:spPr>
          <a:xfrm>
            <a:off x="4386263" y="4533692"/>
            <a:ext cx="7085012" cy="993274"/>
          </a:xfrm>
          <a:prstGeom prst="roundRect">
            <a:avLst>
              <a:gd name="adj" fmla="val 10000"/>
            </a:avLst>
          </a:prstGeom>
          <a:solidFill>
            <a:srgbClr val="E8DFCF"/>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ectangle 42" descr="Handshake">
            <a:extLst>
              <a:ext uri="{FF2B5EF4-FFF2-40B4-BE49-F238E27FC236}">
                <a16:creationId xmlns:a16="http://schemas.microsoft.com/office/drawing/2014/main" id="{EE65056C-1FC8-A041-DEDA-889611767122}"/>
              </a:ext>
            </a:extLst>
          </p:cNvPr>
          <p:cNvSpPr/>
          <p:nvPr/>
        </p:nvSpPr>
        <p:spPr>
          <a:xfrm>
            <a:off x="4686728" y="4802898"/>
            <a:ext cx="546300" cy="5463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44" name="Freeform: Shape 43">
            <a:extLst>
              <a:ext uri="{FF2B5EF4-FFF2-40B4-BE49-F238E27FC236}">
                <a16:creationId xmlns:a16="http://schemas.microsoft.com/office/drawing/2014/main" id="{037083BF-1144-A518-3B7A-D10823B84A65}"/>
              </a:ext>
            </a:extLst>
          </p:cNvPr>
          <p:cNvSpPr/>
          <p:nvPr/>
        </p:nvSpPr>
        <p:spPr>
          <a:xfrm>
            <a:off x="5533494" y="4579412"/>
            <a:ext cx="5937780" cy="993274"/>
          </a:xfrm>
          <a:custGeom>
            <a:avLst/>
            <a:gdLst>
              <a:gd name="connsiteX0" fmla="*/ 0 w 5937780"/>
              <a:gd name="connsiteY0" fmla="*/ 0 h 993274"/>
              <a:gd name="connsiteX1" fmla="*/ 5937780 w 5937780"/>
              <a:gd name="connsiteY1" fmla="*/ 0 h 993274"/>
              <a:gd name="connsiteX2" fmla="*/ 5937780 w 5937780"/>
              <a:gd name="connsiteY2" fmla="*/ 993274 h 993274"/>
              <a:gd name="connsiteX3" fmla="*/ 0 w 5937780"/>
              <a:gd name="connsiteY3" fmla="*/ 993274 h 993274"/>
              <a:gd name="connsiteX4" fmla="*/ 0 w 5937780"/>
              <a:gd name="connsiteY4" fmla="*/ 0 h 99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7780" h="993274">
                <a:moveTo>
                  <a:pt x="0" y="0"/>
                </a:moveTo>
                <a:lnTo>
                  <a:pt x="5937780" y="0"/>
                </a:lnTo>
                <a:lnTo>
                  <a:pt x="5937780" y="993274"/>
                </a:lnTo>
                <a:lnTo>
                  <a:pt x="0" y="9932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5122" tIns="105122" rIns="105122" bIns="105122" numCol="1" spcCol="1270" anchor="ctr" anchorCtr="0">
            <a:noAutofit/>
          </a:bodyPr>
          <a:lstStyle/>
          <a:p>
            <a:pPr marL="0" lvl="0" indent="0" algn="l" defTabSz="755650">
              <a:lnSpc>
                <a:spcPct val="100000"/>
              </a:lnSpc>
              <a:spcBef>
                <a:spcPct val="0"/>
              </a:spcBef>
              <a:spcAft>
                <a:spcPct val="35000"/>
              </a:spcAft>
              <a:buNone/>
            </a:pPr>
            <a:r>
              <a:rPr lang="en-US" sz="1700" kern="1200" dirty="0"/>
              <a:t>The CMA </a:t>
            </a:r>
            <a:r>
              <a:rPr lang="en-US" sz="1700" dirty="0"/>
              <a:t>released </a:t>
            </a:r>
            <a:r>
              <a:rPr lang="en-US" sz="1700" kern="1200" dirty="0"/>
              <a:t>its first sustainability report for the fiscal year </a:t>
            </a:r>
            <a:r>
              <a:rPr lang="en-US" sz="1700" dirty="0"/>
              <a:t>(2024-2025). </a:t>
            </a:r>
            <a:endParaRPr lang="en-US" sz="1700" kern="1200" dirty="0"/>
          </a:p>
        </p:txBody>
      </p:sp>
    </p:spTree>
    <p:extLst>
      <p:ext uri="{BB962C8B-B14F-4D97-AF65-F5344CB8AC3E}">
        <p14:creationId xmlns:p14="http://schemas.microsoft.com/office/powerpoint/2010/main" val="104741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4422CC2B-01CB-06CA-F1CF-522D76867EB2}"/>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14</a:t>
            </a:r>
          </a:p>
        </p:txBody>
      </p:sp>
      <p:pic>
        <p:nvPicPr>
          <p:cNvPr id="2" name="Picture 1">
            <a:extLst>
              <a:ext uri="{FF2B5EF4-FFF2-40B4-BE49-F238E27FC236}">
                <a16:creationId xmlns:a16="http://schemas.microsoft.com/office/drawing/2014/main" id="{6F941951-F55F-E491-AAF5-EE69F45B704E}"/>
              </a:ext>
            </a:extLst>
          </p:cNvPr>
          <p:cNvPicPr>
            <a:picLocks noChangeAspect="1"/>
          </p:cNvPicPr>
          <p:nvPr/>
        </p:nvPicPr>
        <p:blipFill>
          <a:blip r:embed="rId2">
            <a:extLst>
              <a:ext uri="{28A0092B-C50C-407E-A947-70E740481C1C}">
                <a14:useLocalDpi xmlns:a14="http://schemas.microsoft.com/office/drawing/2010/main" val="0"/>
              </a:ext>
            </a:extLst>
          </a:blip>
          <a:srcRect l="2697" r="12241"/>
          <a:stretch/>
        </p:blipFill>
        <p:spPr>
          <a:xfrm>
            <a:off x="10510" y="0"/>
            <a:ext cx="12181490" cy="6857999"/>
          </a:xfrm>
          <a:prstGeom prst="rect">
            <a:avLst/>
          </a:prstGeom>
        </p:spPr>
      </p:pic>
      <p:sp>
        <p:nvSpPr>
          <p:cNvPr id="3" name="Rectangle 2">
            <a:extLst>
              <a:ext uri="{FF2B5EF4-FFF2-40B4-BE49-F238E27FC236}">
                <a16:creationId xmlns:a16="http://schemas.microsoft.com/office/drawing/2014/main" id="{9FD500D8-A47F-1B6A-81AC-EC7356C88F40}"/>
              </a:ext>
            </a:extLst>
          </p:cNvPr>
          <p:cNvSpPr/>
          <p:nvPr/>
        </p:nvSpPr>
        <p:spPr>
          <a:xfrm>
            <a:off x="0" y="64"/>
            <a:ext cx="12192000" cy="6858000"/>
          </a:xfrm>
          <a:prstGeom prst="rect">
            <a:avLst/>
          </a:prstGeom>
          <a:solidFill>
            <a:schemeClr val="accent2">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DCFFF9F-E6CC-4A27-F7A3-7E9639C0E9C3}"/>
              </a:ext>
            </a:extLst>
          </p:cNvPr>
          <p:cNvSpPr txBox="1">
            <a:spLocks/>
          </p:cNvSpPr>
          <p:nvPr/>
        </p:nvSpPr>
        <p:spPr>
          <a:xfrm>
            <a:off x="1642949" y="2128742"/>
            <a:ext cx="9144000" cy="2387600"/>
          </a:xfrm>
          <a:prstGeom prst="rect">
            <a:avLst/>
          </a:prstGeom>
        </p:spPr>
        <p:txBody>
          <a:bodyPr vert="horz" lIns="0" tIns="0" rIns="0" bIns="0" rtlCol="0" anchor="ctr" anchorCtr="0">
            <a:norm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algn="ctr"/>
            <a:r>
              <a:rPr lang="en-US" sz="6600" b="1" dirty="0">
                <a:solidFill>
                  <a:schemeClr val="bg1"/>
                </a:solidFill>
                <a:latin typeface="+mn-lt"/>
              </a:rPr>
              <a:t>Questions?</a:t>
            </a:r>
          </a:p>
        </p:txBody>
      </p:sp>
      <p:pic>
        <p:nvPicPr>
          <p:cNvPr id="6" name="Picture 5">
            <a:extLst>
              <a:ext uri="{FF2B5EF4-FFF2-40B4-BE49-F238E27FC236}">
                <a16:creationId xmlns:a16="http://schemas.microsoft.com/office/drawing/2014/main" id="{435AF3E2-DAC7-6979-046C-FED0A8202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49" y="4516342"/>
            <a:ext cx="4267199" cy="1237913"/>
          </a:xfrm>
          <a:prstGeom prst="rect">
            <a:avLst/>
          </a:prstGeom>
          <a:solidFill>
            <a:schemeClr val="bg1">
              <a:alpha val="14000"/>
            </a:schemeClr>
          </a:solidFill>
          <a:ln>
            <a:noFill/>
          </a:ln>
          <a:effectLst/>
        </p:spPr>
      </p:pic>
    </p:spTree>
    <p:extLst>
      <p:ext uri="{BB962C8B-B14F-4D97-AF65-F5344CB8AC3E}">
        <p14:creationId xmlns:p14="http://schemas.microsoft.com/office/powerpoint/2010/main" val="420629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09FC-A14D-6ECE-E787-65158C881085}"/>
            </a:ext>
          </a:extLst>
        </p:cNvPr>
        <p:cNvGrpSpPr/>
        <p:nvPr/>
      </p:nvGrpSpPr>
      <p:grpSpPr>
        <a:xfrm>
          <a:off x="0" y="0"/>
          <a:ext cx="0" cy="0"/>
          <a:chOff x="0" y="0"/>
          <a:chExt cx="0" cy="0"/>
        </a:xfrm>
      </p:grpSpPr>
      <p:sp>
        <p:nvSpPr>
          <p:cNvPr id="41" name="TextBox 40">
            <a:extLst>
              <a:ext uri="{FF2B5EF4-FFF2-40B4-BE49-F238E27FC236}">
                <a16:creationId xmlns:a16="http://schemas.microsoft.com/office/drawing/2014/main" id="{EC2F3CCB-BF17-1B95-FC98-D2A6249CA74C}"/>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14</a:t>
            </a:r>
          </a:p>
        </p:txBody>
      </p:sp>
      <p:pic>
        <p:nvPicPr>
          <p:cNvPr id="2" name="Picture 1">
            <a:extLst>
              <a:ext uri="{FF2B5EF4-FFF2-40B4-BE49-F238E27FC236}">
                <a16:creationId xmlns:a16="http://schemas.microsoft.com/office/drawing/2014/main" id="{AC8F8730-D522-B4FB-F08A-1535C90431B9}"/>
              </a:ext>
            </a:extLst>
          </p:cNvPr>
          <p:cNvPicPr>
            <a:picLocks noChangeAspect="1"/>
          </p:cNvPicPr>
          <p:nvPr/>
        </p:nvPicPr>
        <p:blipFill>
          <a:blip r:embed="rId2">
            <a:extLst>
              <a:ext uri="{28A0092B-C50C-407E-A947-70E740481C1C}">
                <a14:useLocalDpi xmlns:a14="http://schemas.microsoft.com/office/drawing/2010/main" val="0"/>
              </a:ext>
            </a:extLst>
          </a:blip>
          <a:srcRect l="2697" r="12241"/>
          <a:stretch/>
        </p:blipFill>
        <p:spPr>
          <a:xfrm>
            <a:off x="10510" y="0"/>
            <a:ext cx="12181490" cy="6857999"/>
          </a:xfrm>
          <a:prstGeom prst="rect">
            <a:avLst/>
          </a:prstGeom>
        </p:spPr>
      </p:pic>
      <p:sp>
        <p:nvSpPr>
          <p:cNvPr id="3" name="Rectangle 2">
            <a:extLst>
              <a:ext uri="{FF2B5EF4-FFF2-40B4-BE49-F238E27FC236}">
                <a16:creationId xmlns:a16="http://schemas.microsoft.com/office/drawing/2014/main" id="{1EBBB9BE-7184-D68F-A3A6-91CBD81520B0}"/>
              </a:ext>
            </a:extLst>
          </p:cNvPr>
          <p:cNvSpPr/>
          <p:nvPr/>
        </p:nvSpPr>
        <p:spPr>
          <a:xfrm>
            <a:off x="0" y="64"/>
            <a:ext cx="12192000" cy="6858000"/>
          </a:xfrm>
          <a:prstGeom prst="rect">
            <a:avLst/>
          </a:prstGeom>
          <a:solidFill>
            <a:schemeClr val="accent2">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02B56A6-6182-B09B-C8DC-7C2FA997C626}"/>
              </a:ext>
            </a:extLst>
          </p:cNvPr>
          <p:cNvSpPr txBox="1">
            <a:spLocks/>
          </p:cNvSpPr>
          <p:nvPr/>
        </p:nvSpPr>
        <p:spPr>
          <a:xfrm>
            <a:off x="1642949" y="2128742"/>
            <a:ext cx="9144000" cy="2387600"/>
          </a:xfrm>
          <a:prstGeom prst="rect">
            <a:avLst/>
          </a:prstGeom>
        </p:spPr>
        <p:txBody>
          <a:bodyPr vert="horz" lIns="0" tIns="0" rIns="0" bIns="0" rtlCol="0" anchor="ctr" anchorCtr="0">
            <a:norm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algn="ctr"/>
            <a:r>
              <a:rPr lang="en-US" sz="6600" b="1" dirty="0">
                <a:solidFill>
                  <a:schemeClr val="bg1"/>
                </a:solidFill>
                <a:latin typeface="+mn-lt"/>
              </a:rPr>
              <a:t>THANK YOU!</a:t>
            </a:r>
          </a:p>
        </p:txBody>
      </p:sp>
      <p:pic>
        <p:nvPicPr>
          <p:cNvPr id="6" name="Picture 5">
            <a:extLst>
              <a:ext uri="{FF2B5EF4-FFF2-40B4-BE49-F238E27FC236}">
                <a16:creationId xmlns:a16="http://schemas.microsoft.com/office/drawing/2014/main" id="{02384B3E-FF34-0059-81E6-172C76A09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49" y="4516342"/>
            <a:ext cx="4267199" cy="1237913"/>
          </a:xfrm>
          <a:prstGeom prst="rect">
            <a:avLst/>
          </a:prstGeom>
          <a:solidFill>
            <a:schemeClr val="bg1">
              <a:alpha val="14000"/>
            </a:schemeClr>
          </a:solidFill>
          <a:ln>
            <a:noFill/>
          </a:ln>
          <a:effectLst/>
        </p:spPr>
      </p:pic>
    </p:spTree>
    <p:extLst>
      <p:ext uri="{BB962C8B-B14F-4D97-AF65-F5344CB8AC3E}">
        <p14:creationId xmlns:p14="http://schemas.microsoft.com/office/powerpoint/2010/main" val="191631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31F5-E0D5-BCD2-476B-29253B465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68937-00C5-8A0E-6984-9453E2D96B0C}"/>
              </a:ext>
            </a:extLst>
          </p:cNvPr>
          <p:cNvSpPr>
            <a:spLocks noGrp="1"/>
          </p:cNvSpPr>
          <p:nvPr>
            <p:ph type="title"/>
          </p:nvPr>
        </p:nvSpPr>
        <p:spPr/>
        <p:txBody>
          <a:bodyPr/>
          <a:lstStyle/>
          <a:p>
            <a:r>
              <a:rPr lang="en-US" dirty="0">
                <a:solidFill>
                  <a:srgbClr val="242852"/>
                </a:solidFill>
                <a:latin typeface="Impact" panose="020B0806030902050204" pitchFamily="34" charset="0"/>
                <a:ea typeface="+mn-ea"/>
                <a:cs typeface="+mn-cs"/>
              </a:rPr>
              <a:t>What is Sustainably/ ESG? </a:t>
            </a:r>
            <a:endParaRPr lang="en-US" sz="4800" dirty="0"/>
          </a:p>
        </p:txBody>
      </p:sp>
      <p:sp>
        <p:nvSpPr>
          <p:cNvPr id="6" name="Rectangle 5">
            <a:extLst>
              <a:ext uri="{FF2B5EF4-FFF2-40B4-BE49-F238E27FC236}">
                <a16:creationId xmlns:a16="http://schemas.microsoft.com/office/drawing/2014/main" id="{430C9DD4-6328-25E0-F355-DFB65E2619C8}"/>
              </a:ext>
            </a:extLst>
          </p:cNvPr>
          <p:cNvSpPr/>
          <p:nvPr/>
        </p:nvSpPr>
        <p:spPr>
          <a:xfrm>
            <a:off x="731838" y="1623495"/>
            <a:ext cx="7071877" cy="36110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bIns="91440" rtlCol="0" anchor="ctr"/>
          <a:lstStyle/>
          <a:p>
            <a:pPr algn="just"/>
            <a:r>
              <a:rPr lang="en-GB" sz="2400" b="1" dirty="0">
                <a:solidFill>
                  <a:schemeClr val="tx1"/>
                </a:solidFill>
              </a:rPr>
              <a:t>Sustainability: </a:t>
            </a:r>
            <a:endParaRPr lang="ar-KW" sz="2400" b="1" dirty="0">
              <a:solidFill>
                <a:schemeClr val="tx1"/>
              </a:solidFill>
            </a:endParaRPr>
          </a:p>
          <a:p>
            <a:pPr algn="just"/>
            <a:endParaRPr lang="ar-KW" sz="400" b="1" dirty="0">
              <a:solidFill>
                <a:schemeClr val="tx1"/>
              </a:solidFill>
            </a:endParaRPr>
          </a:p>
          <a:p>
            <a:pPr algn="just"/>
            <a:r>
              <a:rPr lang="ar-KW" sz="2000" dirty="0">
                <a:solidFill>
                  <a:schemeClr val="tx1"/>
                </a:solidFill>
              </a:rPr>
              <a:t>"</a:t>
            </a:r>
            <a:r>
              <a:rPr lang="en-GB" dirty="0">
                <a:solidFill>
                  <a:schemeClr val="tx1"/>
                </a:solidFill>
              </a:rPr>
              <a:t>T</a:t>
            </a:r>
            <a:r>
              <a:rPr lang="en-US" dirty="0">
                <a:solidFill>
                  <a:schemeClr val="tx1"/>
                </a:solidFill>
              </a:rPr>
              <a:t>he development that meets the present needs without compromising the ability of future generations to meet their own needs. The pillars of Sustainability are the economy, the environment, and society.</a:t>
            </a:r>
            <a:r>
              <a:rPr lang="ar-KW" dirty="0">
                <a:solidFill>
                  <a:schemeClr val="tx1"/>
                </a:solidFill>
              </a:rPr>
              <a:t>"</a:t>
            </a:r>
            <a:endParaRPr lang="en-US" dirty="0">
              <a:solidFill>
                <a:schemeClr val="tx1"/>
              </a:solidFill>
            </a:endParaRPr>
          </a:p>
          <a:p>
            <a:pPr algn="just"/>
            <a:endParaRPr lang="en-US" sz="2200" dirty="0">
              <a:solidFill>
                <a:schemeClr val="tx1"/>
              </a:solidFill>
            </a:endParaRPr>
          </a:p>
          <a:p>
            <a:pPr algn="just"/>
            <a:r>
              <a:rPr lang="en-US" sz="2400" b="1" dirty="0">
                <a:solidFill>
                  <a:schemeClr val="tx1"/>
                </a:solidFill>
              </a:rPr>
              <a:t>ESG:</a:t>
            </a:r>
            <a:endParaRPr lang="ar-KW" sz="2400" b="1" dirty="0">
              <a:solidFill>
                <a:schemeClr val="tx1"/>
              </a:solidFill>
            </a:endParaRPr>
          </a:p>
          <a:p>
            <a:pPr algn="just"/>
            <a:endParaRPr lang="en-US" sz="400" b="1" dirty="0">
              <a:solidFill>
                <a:schemeClr val="tx1"/>
              </a:solidFill>
            </a:endParaRPr>
          </a:p>
          <a:p>
            <a:pPr algn="just"/>
            <a:r>
              <a:rPr lang="en-US" dirty="0">
                <a:solidFill>
                  <a:schemeClr val="tx1"/>
                </a:solidFill>
              </a:rPr>
              <a:t>A set of standards used by investors to evaluate an organization’s performance. And it stands for environmental, social, and governance. </a:t>
            </a:r>
          </a:p>
        </p:txBody>
      </p:sp>
      <p:pic>
        <p:nvPicPr>
          <p:cNvPr id="7" name="Picture 6">
            <a:extLst>
              <a:ext uri="{FF2B5EF4-FFF2-40B4-BE49-F238E27FC236}">
                <a16:creationId xmlns:a16="http://schemas.microsoft.com/office/drawing/2014/main" id="{3126D408-1146-C90C-3B31-AF317A356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pic>
        <p:nvPicPr>
          <p:cNvPr id="10" name="Picture 9" descr="A blue and white cover with text&#10;&#10;AI-generated content may be incorrect.">
            <a:extLst>
              <a:ext uri="{FF2B5EF4-FFF2-40B4-BE49-F238E27FC236}">
                <a16:creationId xmlns:a16="http://schemas.microsoft.com/office/drawing/2014/main" id="{0BF54B9A-4800-A589-D4F0-626511CD5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3003" y="1528657"/>
            <a:ext cx="2915558" cy="3793151"/>
          </a:xfrm>
          <a:prstGeom prst="rect">
            <a:avLst/>
          </a:prstGeom>
        </p:spPr>
      </p:pic>
    </p:spTree>
    <p:extLst>
      <p:ext uri="{BB962C8B-B14F-4D97-AF65-F5344CB8AC3E}">
        <p14:creationId xmlns:p14="http://schemas.microsoft.com/office/powerpoint/2010/main" val="337587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0302-36ED-6074-B040-6791021837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E924F5-4AD9-0CA5-936A-9D335D02710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1B7A4E7-4673-008F-8BE2-9EFE65C5D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blue and yellow stripe&#10;&#10;Description automatically generated">
            <a:extLst>
              <a:ext uri="{FF2B5EF4-FFF2-40B4-BE49-F238E27FC236}">
                <a16:creationId xmlns:a16="http://schemas.microsoft.com/office/drawing/2014/main" id="{F40D72B1-969B-7D62-E8B7-30956E197F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 y="-104162"/>
            <a:ext cx="12203886" cy="6968835"/>
          </a:xfrm>
          <a:prstGeom prst="rect">
            <a:avLst/>
          </a:prstGeom>
        </p:spPr>
      </p:pic>
      <p:graphicFrame>
        <p:nvGraphicFramePr>
          <p:cNvPr id="6" name="Table 4">
            <a:extLst>
              <a:ext uri="{FF2B5EF4-FFF2-40B4-BE49-F238E27FC236}">
                <a16:creationId xmlns:a16="http://schemas.microsoft.com/office/drawing/2014/main" id="{A381E02D-7786-91EA-ADE7-4D595AFBD81A}"/>
              </a:ext>
            </a:extLst>
          </p:cNvPr>
          <p:cNvGraphicFramePr>
            <a:graphicFrameLocks noGrp="1"/>
          </p:cNvGraphicFramePr>
          <p:nvPr>
            <p:extLst>
              <p:ext uri="{D42A27DB-BD31-4B8C-83A1-F6EECF244321}">
                <p14:modId xmlns:p14="http://schemas.microsoft.com/office/powerpoint/2010/main" val="2614221457"/>
              </p:ext>
            </p:extLst>
          </p:nvPr>
        </p:nvGraphicFramePr>
        <p:xfrm>
          <a:off x="1713900" y="2371696"/>
          <a:ext cx="8764200" cy="2581182"/>
        </p:xfrm>
        <a:graphic>
          <a:graphicData uri="http://schemas.openxmlformats.org/drawingml/2006/table">
            <a:tbl>
              <a:tblPr firstRow="1" bandRow="1">
                <a:tableStyleId>{5C22544A-7EE6-4342-B048-85BDC9FD1C3A}</a:tableStyleId>
              </a:tblPr>
              <a:tblGrid>
                <a:gridCol w="2921400">
                  <a:extLst>
                    <a:ext uri="{9D8B030D-6E8A-4147-A177-3AD203B41FA5}">
                      <a16:colId xmlns:a16="http://schemas.microsoft.com/office/drawing/2014/main" val="4133326585"/>
                    </a:ext>
                  </a:extLst>
                </a:gridCol>
                <a:gridCol w="2921400">
                  <a:extLst>
                    <a:ext uri="{9D8B030D-6E8A-4147-A177-3AD203B41FA5}">
                      <a16:colId xmlns:a16="http://schemas.microsoft.com/office/drawing/2014/main" val="1216718771"/>
                    </a:ext>
                  </a:extLst>
                </a:gridCol>
                <a:gridCol w="2921400">
                  <a:extLst>
                    <a:ext uri="{9D8B030D-6E8A-4147-A177-3AD203B41FA5}">
                      <a16:colId xmlns:a16="http://schemas.microsoft.com/office/drawing/2014/main" val="2518487346"/>
                    </a:ext>
                  </a:extLst>
                </a:gridCol>
              </a:tblGrid>
              <a:tr h="480430">
                <a:tc>
                  <a:txBody>
                    <a:bodyPr/>
                    <a:lstStyle/>
                    <a:p>
                      <a:pPr algn="ctr"/>
                      <a:r>
                        <a:rPr lang="en-US" sz="2800" dirty="0">
                          <a:solidFill>
                            <a:srgbClr val="B0883C"/>
                          </a:solidFill>
                          <a:latin typeface="+mn-lt"/>
                        </a:rPr>
                        <a:t>Environmental</a:t>
                      </a:r>
                      <a:r>
                        <a:rPr lang="en-US" sz="2800" dirty="0">
                          <a:solidFill>
                            <a:schemeClr val="tx1"/>
                          </a:solidFill>
                          <a:latin typeface="+mn-lt"/>
                        </a:rPr>
                        <a:t> </a:t>
                      </a:r>
                    </a:p>
                  </a:txBody>
                  <a:tcPr>
                    <a:lnR w="12700" cap="flat" cmpd="sng" algn="ctr">
                      <a:solidFill>
                        <a:schemeClr val="tx1"/>
                      </a:solidFill>
                      <a:prstDash val="lgDash"/>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2800" dirty="0">
                          <a:solidFill>
                            <a:schemeClr val="tx1">
                              <a:lumMod val="50000"/>
                              <a:lumOff val="50000"/>
                            </a:schemeClr>
                          </a:solidFill>
                          <a:latin typeface="+mn-lt"/>
                        </a:rPr>
                        <a:t>Social</a:t>
                      </a:r>
                      <a:r>
                        <a:rPr lang="en-US" sz="2800" dirty="0">
                          <a:solidFill>
                            <a:schemeClr val="tx1"/>
                          </a:solidFill>
                          <a:latin typeface="+mn-lt"/>
                        </a:rPr>
                        <a:t>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2800" dirty="0">
                          <a:solidFill>
                            <a:srgbClr val="023757"/>
                          </a:solidFill>
                          <a:latin typeface="+mn-lt"/>
                        </a:rPr>
                        <a:t>Governance </a:t>
                      </a:r>
                    </a:p>
                  </a:txBody>
                  <a:tcPr>
                    <a:lnL w="12700" cap="flat" cmpd="sng" algn="ctr">
                      <a:solidFill>
                        <a:schemeClr val="tx1"/>
                      </a:solidFill>
                      <a:prstDash val="lgDash"/>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968523697"/>
                  </a:ext>
                </a:extLst>
              </a:tr>
              <a:tr h="343837">
                <a:tc>
                  <a:txBody>
                    <a:bodyPr/>
                    <a:lstStyle/>
                    <a:p>
                      <a:pPr algn="ctr"/>
                      <a:r>
                        <a:rPr lang="en-US" sz="1600" dirty="0">
                          <a:solidFill>
                            <a:srgbClr val="B0883C"/>
                          </a:solidFill>
                          <a:latin typeface="+mn-lt"/>
                        </a:rPr>
                        <a:t>Climate Change</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Working Conditions</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latin typeface="+mn-lt"/>
                        </a:rPr>
                        <a:t>Board Structure </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79353699"/>
                  </a:ext>
                </a:extLst>
              </a:tr>
              <a:tr h="343837">
                <a:tc>
                  <a:txBody>
                    <a:bodyPr/>
                    <a:lstStyle/>
                    <a:p>
                      <a:pPr algn="ctr"/>
                      <a:r>
                        <a:rPr lang="en-US" sz="1600" dirty="0">
                          <a:solidFill>
                            <a:srgbClr val="B0883C"/>
                          </a:solidFill>
                          <a:latin typeface="+mn-lt"/>
                        </a:rPr>
                        <a:t>Stress on Natural Resources</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Labor Rights</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latin typeface="+mn-lt"/>
                        </a:rPr>
                        <a:t>Business Ethics</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460769"/>
                  </a:ext>
                </a:extLst>
              </a:tr>
              <a:tr h="343837">
                <a:tc>
                  <a:txBody>
                    <a:bodyPr/>
                    <a:lstStyle/>
                    <a:p>
                      <a:pPr algn="ctr"/>
                      <a:r>
                        <a:rPr lang="en-US" sz="1600" kern="1200" dirty="0">
                          <a:solidFill>
                            <a:srgbClr val="B0883C"/>
                          </a:solidFill>
                          <a:latin typeface="+mn-lt"/>
                          <a:ea typeface="+mn-ea"/>
                          <a:cs typeface="+mn-cs"/>
                        </a:rPr>
                        <a:t>Pollution</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Stakeholder Opposition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latin typeface="+mn-lt"/>
                        </a:rPr>
                        <a:t>Executive Pay</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45955976"/>
                  </a:ext>
                </a:extLst>
              </a:tr>
              <a:tr h="343837">
                <a:tc>
                  <a:txBody>
                    <a:bodyPr/>
                    <a:lstStyle/>
                    <a:p>
                      <a:pPr algn="ctr"/>
                      <a:r>
                        <a:rPr lang="en-US" sz="1600" kern="1200" dirty="0">
                          <a:solidFill>
                            <a:srgbClr val="B0883C"/>
                          </a:solidFill>
                          <a:latin typeface="+mn-lt"/>
                          <a:ea typeface="+mn-ea"/>
                          <a:cs typeface="+mn-cs"/>
                        </a:rPr>
                        <a:t>Waste</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Product Liability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latin typeface="+mn-lt"/>
                        </a:rPr>
                        <a:t>Reporting &amp; Transparency </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8675118"/>
                  </a:ext>
                </a:extLst>
              </a:tr>
              <a:tr h="343837">
                <a:tc>
                  <a:txBody>
                    <a:bodyPr/>
                    <a:lstStyle/>
                    <a:p>
                      <a:pPr algn="ctr"/>
                      <a:endParaRPr lang="en-US" sz="1600" kern="1200" dirty="0">
                        <a:solidFill>
                          <a:srgbClr val="B0883C"/>
                        </a:solidFill>
                        <a:latin typeface="+mn-lt"/>
                        <a:ea typeface="+mn-ea"/>
                        <a:cs typeface="+mn-cs"/>
                      </a:endParaRP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600" b="0" kern="1200" dirty="0">
                        <a:solidFill>
                          <a:schemeClr val="tx1">
                            <a:lumMod val="50000"/>
                            <a:lumOff val="50000"/>
                          </a:schemeClr>
                        </a:solidFill>
                        <a:latin typeface="+mn-lt"/>
                        <a:ea typeface="+mn-ea"/>
                        <a:cs typeface="+mn-cs"/>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600" dirty="0">
                        <a:solidFill>
                          <a:srgbClr val="003B5A"/>
                        </a:solidFill>
                        <a:latin typeface="+mn-lt"/>
                      </a:endParaRP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4046509"/>
                  </a:ext>
                </a:extLst>
              </a:tr>
              <a:tr h="343837">
                <a:tc>
                  <a:txBody>
                    <a:bodyPr/>
                    <a:lstStyle/>
                    <a:p>
                      <a:pPr algn="ctr"/>
                      <a:endParaRPr lang="en-US" sz="1600" kern="1200" dirty="0">
                        <a:solidFill>
                          <a:srgbClr val="B0883C"/>
                        </a:solidFill>
                        <a:latin typeface="+mn-lt"/>
                        <a:ea typeface="+mn-ea"/>
                        <a:cs typeface="+mn-cs"/>
                      </a:endParaRP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US" sz="1600" b="0" kern="1200" dirty="0">
                        <a:solidFill>
                          <a:schemeClr val="tx1">
                            <a:lumMod val="50000"/>
                            <a:lumOff val="50000"/>
                          </a:schemeClr>
                        </a:solidFill>
                        <a:latin typeface="+mn-lt"/>
                        <a:ea typeface="+mn-ea"/>
                        <a:cs typeface="+mn-cs"/>
                      </a:endParaRP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US" sz="1600" dirty="0">
                        <a:solidFill>
                          <a:srgbClr val="003B5A"/>
                        </a:solidFill>
                        <a:latin typeface="+mn-lt"/>
                      </a:endParaRP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26219159"/>
                  </a:ext>
                </a:extLst>
              </a:tr>
            </a:tbl>
          </a:graphicData>
        </a:graphic>
      </p:graphicFrame>
      <p:pic>
        <p:nvPicPr>
          <p:cNvPr id="7" name="Graphic 6" descr="Open hand with plant with solid fill">
            <a:extLst>
              <a:ext uri="{FF2B5EF4-FFF2-40B4-BE49-F238E27FC236}">
                <a16:creationId xmlns:a16="http://schemas.microsoft.com/office/drawing/2014/main" id="{F3F0E3C2-C643-D161-8E66-FD6D8D070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4305" y="1549869"/>
            <a:ext cx="914544" cy="914400"/>
          </a:xfrm>
          <a:prstGeom prst="rect">
            <a:avLst/>
          </a:prstGeom>
        </p:spPr>
      </p:pic>
      <p:pic>
        <p:nvPicPr>
          <p:cNvPr id="8" name="Graphic 7" descr="Social distancing with solid fill">
            <a:extLst>
              <a:ext uri="{FF2B5EF4-FFF2-40B4-BE49-F238E27FC236}">
                <a16:creationId xmlns:a16="http://schemas.microsoft.com/office/drawing/2014/main" id="{F954FEED-F177-8442-8F5B-7ACF08ECEC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0705" y="1549578"/>
            <a:ext cx="914544" cy="914400"/>
          </a:xfrm>
          <a:prstGeom prst="rect">
            <a:avLst/>
          </a:prstGeom>
        </p:spPr>
      </p:pic>
      <p:pic>
        <p:nvPicPr>
          <p:cNvPr id="9" name="Graphic 17" descr="Remote work with solid fill">
            <a:extLst>
              <a:ext uri="{FF2B5EF4-FFF2-40B4-BE49-F238E27FC236}">
                <a16:creationId xmlns:a16="http://schemas.microsoft.com/office/drawing/2014/main" id="{22C8CEF1-260D-90E9-24ED-E832B66AD1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7105" y="1473084"/>
            <a:ext cx="988822" cy="988666"/>
          </a:xfrm>
          <a:prstGeom prst="rect">
            <a:avLst/>
          </a:prstGeom>
        </p:spPr>
      </p:pic>
      <p:sp>
        <p:nvSpPr>
          <p:cNvPr id="11" name="Title 1">
            <a:extLst>
              <a:ext uri="{FF2B5EF4-FFF2-40B4-BE49-F238E27FC236}">
                <a16:creationId xmlns:a16="http://schemas.microsoft.com/office/drawing/2014/main" id="{77C0DF29-5FA9-978B-01CD-D8AA6F7C8C42}"/>
              </a:ext>
            </a:extLst>
          </p:cNvPr>
          <p:cNvSpPr txBox="1">
            <a:spLocks/>
          </p:cNvSpPr>
          <p:nvPr/>
        </p:nvSpPr>
        <p:spPr>
          <a:xfrm>
            <a:off x="731838" y="551840"/>
            <a:ext cx="10740162" cy="6030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r>
              <a:rPr lang="en-US" dirty="0">
                <a:solidFill>
                  <a:srgbClr val="242852"/>
                </a:solidFill>
                <a:latin typeface="Impact" panose="020B0806030902050204" pitchFamily="34" charset="0"/>
                <a:ea typeface="+mn-ea"/>
                <a:cs typeface="+mn-cs"/>
              </a:rPr>
              <a:t>Sustainability/ESG Issues</a:t>
            </a:r>
          </a:p>
        </p:txBody>
      </p:sp>
    </p:spTree>
    <p:extLst>
      <p:ext uri="{BB962C8B-B14F-4D97-AF65-F5344CB8AC3E}">
        <p14:creationId xmlns:p14="http://schemas.microsoft.com/office/powerpoint/2010/main" val="58322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4E2A1-C919-EF8D-1C4B-0DE9E173C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824B8-AD8F-055E-7017-9F8A13CCBD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F1F77E-7B2D-8915-E82D-36358A726B2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51E0ABE-DF0D-44B5-6EE6-341563D598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blue and yellow stripe&#10;&#10;Description automatically generated">
            <a:extLst>
              <a:ext uri="{FF2B5EF4-FFF2-40B4-BE49-F238E27FC236}">
                <a16:creationId xmlns:a16="http://schemas.microsoft.com/office/drawing/2014/main" id="{776810F5-C63D-69A6-D41B-0DBDFC3A9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6" y="-121818"/>
            <a:ext cx="12203886" cy="6968835"/>
          </a:xfrm>
          <a:prstGeom prst="rect">
            <a:avLst/>
          </a:prstGeom>
        </p:spPr>
      </p:pic>
      <p:sp>
        <p:nvSpPr>
          <p:cNvPr id="11" name="Title 1">
            <a:extLst>
              <a:ext uri="{FF2B5EF4-FFF2-40B4-BE49-F238E27FC236}">
                <a16:creationId xmlns:a16="http://schemas.microsoft.com/office/drawing/2014/main" id="{BC06A920-A47F-02BC-48BE-3C036555D56C}"/>
              </a:ext>
            </a:extLst>
          </p:cNvPr>
          <p:cNvSpPr txBox="1">
            <a:spLocks/>
          </p:cNvSpPr>
          <p:nvPr/>
        </p:nvSpPr>
        <p:spPr>
          <a:xfrm>
            <a:off x="731838" y="551840"/>
            <a:ext cx="10740162" cy="6030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242852"/>
                </a:solidFill>
                <a:effectLst/>
                <a:uLnTx/>
                <a:uFillTx/>
                <a:latin typeface="Impact" panose="020B0806030902050204" pitchFamily="34" charset="0"/>
                <a:ea typeface="+mn-ea"/>
                <a:cs typeface="+mn-cs"/>
              </a:rPr>
              <a:t>Deep Dive: Environmental Issues </a:t>
            </a:r>
          </a:p>
        </p:txBody>
      </p:sp>
      <p:pic>
        <p:nvPicPr>
          <p:cNvPr id="13" name="Graphic 12" descr="Garbage with solid fill">
            <a:extLst>
              <a:ext uri="{FF2B5EF4-FFF2-40B4-BE49-F238E27FC236}">
                <a16:creationId xmlns:a16="http://schemas.microsoft.com/office/drawing/2014/main" id="{E91FE772-91C3-41EF-28E8-82B21C558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8722" y="4123661"/>
            <a:ext cx="1169240" cy="1169056"/>
          </a:xfrm>
          <a:prstGeom prst="rect">
            <a:avLst/>
          </a:prstGeom>
        </p:spPr>
      </p:pic>
      <p:pic>
        <p:nvPicPr>
          <p:cNvPr id="14" name="Graphic 13" descr="Homeopathy with solid fill">
            <a:extLst>
              <a:ext uri="{FF2B5EF4-FFF2-40B4-BE49-F238E27FC236}">
                <a16:creationId xmlns:a16="http://schemas.microsoft.com/office/drawing/2014/main" id="{6ECADF8E-D6AE-F841-D1CF-8010601BC9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07069" y="2028431"/>
            <a:ext cx="1300893" cy="1300688"/>
          </a:xfrm>
          <a:prstGeom prst="rect">
            <a:avLst/>
          </a:prstGeom>
        </p:spPr>
      </p:pic>
      <p:pic>
        <p:nvPicPr>
          <p:cNvPr id="15" name="Graphic 14" descr="Thermometer with solid fill">
            <a:extLst>
              <a:ext uri="{FF2B5EF4-FFF2-40B4-BE49-F238E27FC236}">
                <a16:creationId xmlns:a16="http://schemas.microsoft.com/office/drawing/2014/main" id="{BCEF1F17-1623-19C4-8749-64149DF2B1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7986" y="2221575"/>
            <a:ext cx="914544" cy="914400"/>
          </a:xfrm>
          <a:prstGeom prst="rect">
            <a:avLst/>
          </a:prstGeom>
        </p:spPr>
      </p:pic>
      <p:pic>
        <p:nvPicPr>
          <p:cNvPr id="16" name="Graphic 15" descr="Power Plant with solid fill">
            <a:extLst>
              <a:ext uri="{FF2B5EF4-FFF2-40B4-BE49-F238E27FC236}">
                <a16:creationId xmlns:a16="http://schemas.microsoft.com/office/drawing/2014/main" id="{1E7CFE9C-2BF0-D8CC-12BF-091D9F92B4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09189" y="4123661"/>
            <a:ext cx="1110663" cy="1110488"/>
          </a:xfrm>
          <a:prstGeom prst="rect">
            <a:avLst/>
          </a:prstGeom>
        </p:spPr>
      </p:pic>
      <p:sp>
        <p:nvSpPr>
          <p:cNvPr id="17" name="TextBox 16">
            <a:extLst>
              <a:ext uri="{FF2B5EF4-FFF2-40B4-BE49-F238E27FC236}">
                <a16:creationId xmlns:a16="http://schemas.microsoft.com/office/drawing/2014/main" id="{36377F21-9B32-3C61-44A9-DDDB0BB0AF55}"/>
              </a:ext>
            </a:extLst>
          </p:cNvPr>
          <p:cNvSpPr txBox="1"/>
          <p:nvPr/>
        </p:nvSpPr>
        <p:spPr>
          <a:xfrm>
            <a:off x="902523" y="1819851"/>
            <a:ext cx="3359758" cy="612645"/>
          </a:xfrm>
          <a:prstGeom prst="rect">
            <a:avLst/>
          </a:prstGeom>
          <a:noFill/>
        </p:spPr>
        <p:txBody>
          <a:bodyPr wrap="square" tIns="90000" bIns="9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rPr>
              <a:t>Climate Change</a:t>
            </a:r>
          </a:p>
        </p:txBody>
      </p:sp>
      <p:sp>
        <p:nvSpPr>
          <p:cNvPr id="18" name="TextBox 17">
            <a:extLst>
              <a:ext uri="{FF2B5EF4-FFF2-40B4-BE49-F238E27FC236}">
                <a16:creationId xmlns:a16="http://schemas.microsoft.com/office/drawing/2014/main" id="{ABFB3D25-537A-C01F-FE37-1AD8E7D0492B}"/>
              </a:ext>
            </a:extLst>
          </p:cNvPr>
          <p:cNvSpPr txBox="1"/>
          <p:nvPr/>
        </p:nvSpPr>
        <p:spPr>
          <a:xfrm>
            <a:off x="6007916" y="1365776"/>
            <a:ext cx="4709615" cy="1043532"/>
          </a:xfrm>
          <a:prstGeom prst="rect">
            <a:avLst/>
          </a:prstGeom>
          <a:noFill/>
        </p:spPr>
        <p:txBody>
          <a:bodyPr wrap="square" tIns="90000" bIns="9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rPr>
              <a:t>Stress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rPr>
              <a:t>Natural Resources</a:t>
            </a:r>
          </a:p>
        </p:txBody>
      </p:sp>
      <p:sp>
        <p:nvSpPr>
          <p:cNvPr id="19" name="TextBox 18">
            <a:extLst>
              <a:ext uri="{FF2B5EF4-FFF2-40B4-BE49-F238E27FC236}">
                <a16:creationId xmlns:a16="http://schemas.microsoft.com/office/drawing/2014/main" id="{0765547A-516D-67BF-A943-4BE5B1372349}"/>
              </a:ext>
            </a:extLst>
          </p:cNvPr>
          <p:cNvSpPr txBox="1"/>
          <p:nvPr/>
        </p:nvSpPr>
        <p:spPr>
          <a:xfrm>
            <a:off x="6101919" y="3959072"/>
            <a:ext cx="2125155" cy="612645"/>
          </a:xfrm>
          <a:prstGeom prst="rect">
            <a:avLst/>
          </a:prstGeom>
          <a:noFill/>
        </p:spPr>
        <p:txBody>
          <a:bodyPr wrap="square" tIns="90000" bIns="9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rPr>
              <a:t>Waste</a:t>
            </a:r>
          </a:p>
        </p:txBody>
      </p:sp>
      <p:sp>
        <p:nvSpPr>
          <p:cNvPr id="20" name="TextBox 19">
            <a:extLst>
              <a:ext uri="{FF2B5EF4-FFF2-40B4-BE49-F238E27FC236}">
                <a16:creationId xmlns:a16="http://schemas.microsoft.com/office/drawing/2014/main" id="{037651E9-86D8-217F-C536-8A34203E1556}"/>
              </a:ext>
            </a:extLst>
          </p:cNvPr>
          <p:cNvSpPr txBox="1"/>
          <p:nvPr/>
        </p:nvSpPr>
        <p:spPr>
          <a:xfrm>
            <a:off x="1259138" y="4016417"/>
            <a:ext cx="3264091" cy="612645"/>
          </a:xfrm>
          <a:prstGeom prst="rect">
            <a:avLst/>
          </a:prstGeom>
          <a:noFill/>
        </p:spPr>
        <p:txBody>
          <a:bodyPr wrap="square" tIns="90000" bIns="9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rPr>
              <a:t>Pollution</a:t>
            </a:r>
          </a:p>
        </p:txBody>
      </p:sp>
      <p:grpSp>
        <p:nvGrpSpPr>
          <p:cNvPr id="21" name="Group 20">
            <a:extLst>
              <a:ext uri="{FF2B5EF4-FFF2-40B4-BE49-F238E27FC236}">
                <a16:creationId xmlns:a16="http://schemas.microsoft.com/office/drawing/2014/main" id="{FC37715C-C748-7093-AEF1-9DA2EFBEC26C}"/>
              </a:ext>
            </a:extLst>
          </p:cNvPr>
          <p:cNvGrpSpPr/>
          <p:nvPr/>
        </p:nvGrpSpPr>
        <p:grpSpPr>
          <a:xfrm>
            <a:off x="1298494" y="2342323"/>
            <a:ext cx="2490980" cy="1264168"/>
            <a:chOff x="-49446" y="386159"/>
            <a:chExt cx="6653446" cy="915622"/>
          </a:xfrm>
        </p:grpSpPr>
        <p:sp>
          <p:nvSpPr>
            <p:cNvPr id="22" name="Rectangle 21">
              <a:extLst>
                <a:ext uri="{FF2B5EF4-FFF2-40B4-BE49-F238E27FC236}">
                  <a16:creationId xmlns:a16="http://schemas.microsoft.com/office/drawing/2014/main" id="{A2B1F156-22A1-3E7D-C8AC-B6AFA7B0971F}"/>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16A1A48F-D071-20BB-BC53-960BDA62064E}"/>
                </a:ext>
              </a:extLst>
            </p:cNvPr>
            <p:cNvSpPr txBox="1"/>
            <p:nvPr/>
          </p:nvSpPr>
          <p:spPr>
            <a:xfrm>
              <a:off x="-49446" y="386159"/>
              <a:ext cx="6573935" cy="725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Extreme weather events </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Global warming (main driver is gas emissions </a:t>
              </a:r>
              <a:r>
                <a:rPr kumimoji="0" lang="en-US" sz="1200" i="0" u="none" strike="noStrike" kern="1200" cap="none" spc="0" normalizeH="0" baseline="0" noProof="0" dirty="0" err="1">
                  <a:ln>
                    <a:noFill/>
                  </a:ln>
                  <a:solidFill>
                    <a:prstClr val="black">
                      <a:hueOff val="0"/>
                      <a:satOff val="0"/>
                      <a:lumOff val="0"/>
                      <a:alphaOff val="0"/>
                    </a:prstClr>
                  </a:solidFill>
                  <a:effectLst/>
                  <a:uLnTx/>
                  <a:uFillTx/>
                  <a:latin typeface="Aptos" panose="02110004020202020204"/>
                  <a:ea typeface="+mn-ea"/>
                  <a:cs typeface="+mn-cs"/>
                </a:rPr>
                <a:t>i.e</a:t>
              </a: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 CO2)</a:t>
              </a:r>
            </a:p>
          </p:txBody>
        </p:sp>
      </p:grpSp>
      <p:sp>
        <p:nvSpPr>
          <p:cNvPr id="24" name="TextBox 23">
            <a:extLst>
              <a:ext uri="{FF2B5EF4-FFF2-40B4-BE49-F238E27FC236}">
                <a16:creationId xmlns:a16="http://schemas.microsoft.com/office/drawing/2014/main" id="{10B31AE7-DAF8-1ADE-10E1-A5524E212416}"/>
              </a:ext>
            </a:extLst>
          </p:cNvPr>
          <p:cNvSpPr txBox="1"/>
          <p:nvPr/>
        </p:nvSpPr>
        <p:spPr>
          <a:xfrm>
            <a:off x="6121178" y="2296186"/>
            <a:ext cx="2900917"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Plants and animals (biodiversity)</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Fresh water</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Metals and minerals</a:t>
            </a:r>
          </a:p>
        </p:txBody>
      </p:sp>
      <p:sp>
        <p:nvSpPr>
          <p:cNvPr id="25" name="TextBox 24">
            <a:extLst>
              <a:ext uri="{FF2B5EF4-FFF2-40B4-BE49-F238E27FC236}">
                <a16:creationId xmlns:a16="http://schemas.microsoft.com/office/drawing/2014/main" id="{5AE8191A-E9CE-FA9F-4E89-E801B1838339}"/>
              </a:ext>
            </a:extLst>
          </p:cNvPr>
          <p:cNvSpPr txBox="1"/>
          <p:nvPr/>
        </p:nvSpPr>
        <p:spPr>
          <a:xfrm>
            <a:off x="1338965" y="4486933"/>
            <a:ext cx="2257597"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Harms the environment and living species</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10% of all deaths</a:t>
            </a:r>
            <a:r>
              <a:rPr kumimoji="0" lang="en-US" sz="10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t>
            </a: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FA3E0E60-6263-D2AF-1292-8B9D9D9582A6}"/>
              </a:ext>
            </a:extLst>
          </p:cNvPr>
          <p:cNvSpPr txBox="1"/>
          <p:nvPr/>
        </p:nvSpPr>
        <p:spPr>
          <a:xfrm>
            <a:off x="6184085" y="4489674"/>
            <a:ext cx="2750374" cy="770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Harms the environment and living species</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Solutions could save costs (recycling)</a:t>
            </a: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947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134C-8DF7-B9D1-A1EB-997C0853D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0EEBC-77A1-487D-6603-124406A4B0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D5D222-C1D7-D6F7-8C3C-3D9996194C9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1B812C8-B2C1-1BAA-D7F3-F3C0382B6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blue and yellow stripe&#10;&#10;Description automatically generated">
            <a:extLst>
              <a:ext uri="{FF2B5EF4-FFF2-40B4-BE49-F238E27FC236}">
                <a16:creationId xmlns:a16="http://schemas.microsoft.com/office/drawing/2014/main" id="{B5C6BF2D-94CA-AB6A-1275-D8B447943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 y="-110835"/>
            <a:ext cx="12203886" cy="6968835"/>
          </a:xfrm>
          <a:prstGeom prst="rect">
            <a:avLst/>
          </a:prstGeom>
        </p:spPr>
      </p:pic>
      <p:sp>
        <p:nvSpPr>
          <p:cNvPr id="11" name="Title 1">
            <a:extLst>
              <a:ext uri="{FF2B5EF4-FFF2-40B4-BE49-F238E27FC236}">
                <a16:creationId xmlns:a16="http://schemas.microsoft.com/office/drawing/2014/main" id="{C7EAE99E-B5E9-1B91-8F49-83BED1B1011D}"/>
              </a:ext>
            </a:extLst>
          </p:cNvPr>
          <p:cNvSpPr txBox="1">
            <a:spLocks/>
          </p:cNvSpPr>
          <p:nvPr/>
        </p:nvSpPr>
        <p:spPr>
          <a:xfrm>
            <a:off x="731838" y="551840"/>
            <a:ext cx="10740162" cy="6030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242852"/>
                </a:solidFill>
                <a:effectLst/>
                <a:uLnTx/>
                <a:uFillTx/>
                <a:latin typeface="Impact" panose="020B0806030902050204" pitchFamily="34" charset="0"/>
                <a:ea typeface="+mn-ea"/>
                <a:cs typeface="+mn-cs"/>
              </a:rPr>
              <a:t>Deep Dive: Social Issues </a:t>
            </a:r>
          </a:p>
        </p:txBody>
      </p:sp>
      <p:sp>
        <p:nvSpPr>
          <p:cNvPr id="17" name="TextBox 16">
            <a:extLst>
              <a:ext uri="{FF2B5EF4-FFF2-40B4-BE49-F238E27FC236}">
                <a16:creationId xmlns:a16="http://schemas.microsoft.com/office/drawing/2014/main" id="{B8C99FE3-E5CE-7F6E-5C6D-728D319D393B}"/>
              </a:ext>
            </a:extLst>
          </p:cNvPr>
          <p:cNvSpPr txBox="1"/>
          <p:nvPr/>
        </p:nvSpPr>
        <p:spPr>
          <a:xfrm>
            <a:off x="1014984" y="1819851"/>
            <a:ext cx="3643223" cy="581867"/>
          </a:xfrm>
          <a:prstGeom prst="rect">
            <a:avLst/>
          </a:prstGeom>
          <a:noFill/>
        </p:spPr>
        <p:txBody>
          <a:bodyPr wrap="square" tIns="90000" bIns="90000" rtlCol="0" anchor="t">
            <a:spAutoFit/>
          </a:bodyPr>
          <a:lstStyle/>
          <a:p>
            <a:pPr lvl="0" algn="ctr">
              <a:defRPr/>
            </a:pPr>
            <a:r>
              <a:rPr lang="en-US" sz="2600" b="1" dirty="0">
                <a:solidFill>
                  <a:srgbClr val="7F7F7F"/>
                </a:solidFill>
                <a:latin typeface="Arial" pitchFamily="34" charset="0"/>
                <a:cs typeface="Arial" pitchFamily="34" charset="0"/>
              </a:rPr>
              <a:t>Working Conditions</a:t>
            </a:r>
          </a:p>
        </p:txBody>
      </p:sp>
      <p:sp>
        <p:nvSpPr>
          <p:cNvPr id="18" name="TextBox 17">
            <a:extLst>
              <a:ext uri="{FF2B5EF4-FFF2-40B4-BE49-F238E27FC236}">
                <a16:creationId xmlns:a16="http://schemas.microsoft.com/office/drawing/2014/main" id="{F53818F6-FE2C-F795-ED64-F88C5C21ED9C}"/>
              </a:ext>
            </a:extLst>
          </p:cNvPr>
          <p:cNvSpPr txBox="1"/>
          <p:nvPr/>
        </p:nvSpPr>
        <p:spPr>
          <a:xfrm>
            <a:off x="6382528" y="1791353"/>
            <a:ext cx="5553982" cy="612645"/>
          </a:xfrm>
          <a:prstGeom prst="rect">
            <a:avLst/>
          </a:prstGeom>
          <a:noFill/>
        </p:spPr>
        <p:txBody>
          <a:bodyPr wrap="square" tIns="90000" bIns="90000" rtlCol="0" anchor="t">
            <a:spAutoFit/>
          </a:bodyPr>
          <a:lstStyle/>
          <a:p>
            <a:pPr lvl="0">
              <a:defRPr/>
            </a:pPr>
            <a:r>
              <a:rPr lang="en-US" sz="2800" b="1" dirty="0">
                <a:solidFill>
                  <a:srgbClr val="7F7F7F"/>
                </a:solidFill>
                <a:latin typeface="Arial" pitchFamily="34" charset="0"/>
                <a:cs typeface="Arial" pitchFamily="34" charset="0"/>
              </a:rPr>
              <a:t>Labor Rights</a:t>
            </a:r>
          </a:p>
        </p:txBody>
      </p:sp>
      <p:sp>
        <p:nvSpPr>
          <p:cNvPr id="19" name="TextBox 18">
            <a:extLst>
              <a:ext uri="{FF2B5EF4-FFF2-40B4-BE49-F238E27FC236}">
                <a16:creationId xmlns:a16="http://schemas.microsoft.com/office/drawing/2014/main" id="{C3125C63-2DA1-4C75-4F33-D07CC2867950}"/>
              </a:ext>
            </a:extLst>
          </p:cNvPr>
          <p:cNvSpPr txBox="1"/>
          <p:nvPr/>
        </p:nvSpPr>
        <p:spPr>
          <a:xfrm>
            <a:off x="6382528" y="3865533"/>
            <a:ext cx="3031640" cy="612645"/>
          </a:xfrm>
          <a:prstGeom prst="rect">
            <a:avLst/>
          </a:prstGeom>
          <a:noFill/>
        </p:spPr>
        <p:txBody>
          <a:bodyPr wrap="square" tIns="90000" bIns="90000" rtlCol="0" anchor="t">
            <a:spAutoFit/>
          </a:bodyPr>
          <a:lstStyle/>
          <a:p>
            <a:pPr lvl="0">
              <a:defRPr/>
            </a:pPr>
            <a:r>
              <a:rPr lang="en-US" sz="2800" b="1" dirty="0">
                <a:solidFill>
                  <a:srgbClr val="7F7F7F"/>
                </a:solidFill>
                <a:latin typeface="Arial" pitchFamily="34" charset="0"/>
                <a:cs typeface="Arial" pitchFamily="34" charset="0"/>
              </a:rPr>
              <a:t>Product Liability </a:t>
            </a:r>
          </a:p>
        </p:txBody>
      </p:sp>
      <p:sp>
        <p:nvSpPr>
          <p:cNvPr id="20" name="TextBox 19">
            <a:extLst>
              <a:ext uri="{FF2B5EF4-FFF2-40B4-BE49-F238E27FC236}">
                <a16:creationId xmlns:a16="http://schemas.microsoft.com/office/drawing/2014/main" id="{4E5B0952-8976-C8C7-B20F-862044801FB4}"/>
              </a:ext>
            </a:extLst>
          </p:cNvPr>
          <p:cNvSpPr txBox="1"/>
          <p:nvPr/>
        </p:nvSpPr>
        <p:spPr>
          <a:xfrm>
            <a:off x="1014984" y="4016417"/>
            <a:ext cx="4250883" cy="581867"/>
          </a:xfrm>
          <a:prstGeom prst="rect">
            <a:avLst/>
          </a:prstGeom>
          <a:noFill/>
        </p:spPr>
        <p:txBody>
          <a:bodyPr wrap="square" tIns="90000" bIns="9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7F7F"/>
                </a:solidFill>
                <a:effectLst/>
                <a:uLnTx/>
                <a:uFillTx/>
                <a:latin typeface="Arial" pitchFamily="34" charset="0"/>
                <a:ea typeface="+mn-ea"/>
                <a:cs typeface="Arial" pitchFamily="34" charset="0"/>
              </a:rPr>
              <a:t>Stakeholder Opposition </a:t>
            </a:r>
          </a:p>
        </p:txBody>
      </p:sp>
      <p:grpSp>
        <p:nvGrpSpPr>
          <p:cNvPr id="21" name="Group 20">
            <a:extLst>
              <a:ext uri="{FF2B5EF4-FFF2-40B4-BE49-F238E27FC236}">
                <a16:creationId xmlns:a16="http://schemas.microsoft.com/office/drawing/2014/main" id="{B82CA026-B8E8-3C77-787E-6DD8E4C7EA41}"/>
              </a:ext>
            </a:extLst>
          </p:cNvPr>
          <p:cNvGrpSpPr/>
          <p:nvPr/>
        </p:nvGrpSpPr>
        <p:grpSpPr>
          <a:xfrm>
            <a:off x="1282150" y="2380748"/>
            <a:ext cx="2972010" cy="1269481"/>
            <a:chOff x="-1334285" y="382311"/>
            <a:chExt cx="7938285" cy="919470"/>
          </a:xfrm>
        </p:grpSpPr>
        <p:sp>
          <p:nvSpPr>
            <p:cNvPr id="22" name="Rectangle 21">
              <a:extLst>
                <a:ext uri="{FF2B5EF4-FFF2-40B4-BE49-F238E27FC236}">
                  <a16:creationId xmlns:a16="http://schemas.microsoft.com/office/drawing/2014/main" id="{6E54E907-1C5B-EA1C-064F-19191AC88498}"/>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E812FCC3-C664-F600-9389-D9B9B31B4C7C}"/>
                </a:ext>
              </a:extLst>
            </p:cNvPr>
            <p:cNvSpPr txBox="1"/>
            <p:nvPr/>
          </p:nvSpPr>
          <p:spPr>
            <a:xfrm>
              <a:off x="-1334285" y="382311"/>
              <a:ext cx="6573935" cy="725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Health &amp; safety</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Rana Plaza incident </a:t>
              </a:r>
            </a:p>
          </p:txBody>
        </p:sp>
      </p:grpSp>
      <p:sp>
        <p:nvSpPr>
          <p:cNvPr id="24" name="TextBox 23">
            <a:extLst>
              <a:ext uri="{FF2B5EF4-FFF2-40B4-BE49-F238E27FC236}">
                <a16:creationId xmlns:a16="http://schemas.microsoft.com/office/drawing/2014/main" id="{18DE2208-9D6E-2F75-1BDA-DAE37B8502B4}"/>
              </a:ext>
            </a:extLst>
          </p:cNvPr>
          <p:cNvSpPr txBox="1"/>
          <p:nvPr/>
        </p:nvSpPr>
        <p:spPr>
          <a:xfrm>
            <a:off x="6486083" y="2355870"/>
            <a:ext cx="2900917"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Minimum wage, child labor, equal pay</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Right to organize (unions)</a:t>
            </a:r>
          </a:p>
        </p:txBody>
      </p:sp>
      <p:sp>
        <p:nvSpPr>
          <p:cNvPr id="25" name="TextBox 24">
            <a:extLst>
              <a:ext uri="{FF2B5EF4-FFF2-40B4-BE49-F238E27FC236}">
                <a16:creationId xmlns:a16="http://schemas.microsoft.com/office/drawing/2014/main" id="{86E3A037-7184-B54F-179F-CB6DEF522F6B}"/>
              </a:ext>
            </a:extLst>
          </p:cNvPr>
          <p:cNvSpPr txBox="1"/>
          <p:nvPr/>
        </p:nvSpPr>
        <p:spPr>
          <a:xfrm>
            <a:off x="1131793" y="4530919"/>
            <a:ext cx="2495728"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Engage with the community </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Communicate with transparency </a:t>
            </a: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887EC596-1809-4E33-17C4-A5FFEC9A732D}"/>
              </a:ext>
            </a:extLst>
          </p:cNvPr>
          <p:cNvSpPr txBox="1"/>
          <p:nvPr/>
        </p:nvSpPr>
        <p:spPr>
          <a:xfrm>
            <a:off x="6486083" y="4433272"/>
            <a:ext cx="2750374" cy="770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Companies know their products more than customers</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Legal repercussions </a:t>
            </a:r>
          </a:p>
          <a:p>
            <a:pPr marL="0" marR="0" lvl="1" algn="l" defTabSz="444500" rtl="0" eaLnBrk="1" fontAlgn="auto" latinLnBrk="0" hangingPunct="1">
              <a:lnSpc>
                <a:spcPct val="150000"/>
              </a:lnSpc>
              <a:spcBef>
                <a:spcPct val="0"/>
              </a:spcBef>
              <a:spcAft>
                <a:spcPct val="15000"/>
              </a:spcAft>
              <a:buClrTx/>
              <a:buSzTx/>
              <a:tabLst/>
              <a:defRPr/>
            </a:pPr>
            <a:endParaRPr kumimoji="0" lang="en-US" sz="120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pic>
        <p:nvPicPr>
          <p:cNvPr id="6" name="Graphic 5" descr="Construction worker male with solid fill">
            <a:extLst>
              <a:ext uri="{FF2B5EF4-FFF2-40B4-BE49-F238E27FC236}">
                <a16:creationId xmlns:a16="http://schemas.microsoft.com/office/drawing/2014/main" id="{9073024C-F8C3-05F2-8450-69B910458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9470" y="2051557"/>
            <a:ext cx="1087137" cy="944066"/>
          </a:xfrm>
          <a:prstGeom prst="rect">
            <a:avLst/>
          </a:prstGeom>
        </p:spPr>
      </p:pic>
      <p:pic>
        <p:nvPicPr>
          <p:cNvPr id="7" name="Graphic 6" descr="Neighborhood with solid fill">
            <a:extLst>
              <a:ext uri="{FF2B5EF4-FFF2-40B4-BE49-F238E27FC236}">
                <a16:creationId xmlns:a16="http://schemas.microsoft.com/office/drawing/2014/main" id="{B1CCE549-F514-C485-600C-D26F1EAFA9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6382" y="4332111"/>
            <a:ext cx="1000840" cy="1019901"/>
          </a:xfrm>
          <a:prstGeom prst="rect">
            <a:avLst/>
          </a:prstGeom>
        </p:spPr>
      </p:pic>
      <p:pic>
        <p:nvPicPr>
          <p:cNvPr id="8" name="Graphic 7" descr="Group of people with solid fill">
            <a:extLst>
              <a:ext uri="{FF2B5EF4-FFF2-40B4-BE49-F238E27FC236}">
                <a16:creationId xmlns:a16="http://schemas.microsoft.com/office/drawing/2014/main" id="{879E7E46-228E-8730-E731-AA83984458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555" y="1939564"/>
            <a:ext cx="1087137" cy="1086966"/>
          </a:xfrm>
          <a:prstGeom prst="rect">
            <a:avLst/>
          </a:prstGeom>
        </p:spPr>
      </p:pic>
      <p:pic>
        <p:nvPicPr>
          <p:cNvPr id="9" name="Graphic 8" descr="Search Inventory with solid fill">
            <a:extLst>
              <a:ext uri="{FF2B5EF4-FFF2-40B4-BE49-F238E27FC236}">
                <a16:creationId xmlns:a16="http://schemas.microsoft.com/office/drawing/2014/main" id="{F6F728A3-8B9D-E7F0-E033-E750BB15D9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90555" y="4265046"/>
            <a:ext cx="1087137" cy="1086966"/>
          </a:xfrm>
          <a:prstGeom prst="rect">
            <a:avLst/>
          </a:prstGeom>
        </p:spPr>
      </p:pic>
    </p:spTree>
    <p:extLst>
      <p:ext uri="{BB962C8B-B14F-4D97-AF65-F5344CB8AC3E}">
        <p14:creationId xmlns:p14="http://schemas.microsoft.com/office/powerpoint/2010/main" val="89882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94EC-3F70-2E54-5A47-A037B7AF8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6DC22-CF4C-8E68-029E-105DE54409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41CDAE-E0FB-6537-89AD-DE79820B6CC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5778947-8FC8-46DF-4B52-3DC9D6B96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blue and yellow stripe&#10;&#10;Description automatically generated">
            <a:extLst>
              <a:ext uri="{FF2B5EF4-FFF2-40B4-BE49-F238E27FC236}">
                <a16:creationId xmlns:a16="http://schemas.microsoft.com/office/drawing/2014/main" id="{3669CEE8-916C-56DC-E9B1-2B50D60D7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6" y="-121818"/>
            <a:ext cx="12203886" cy="6968835"/>
          </a:xfrm>
          <a:prstGeom prst="rect">
            <a:avLst/>
          </a:prstGeom>
        </p:spPr>
      </p:pic>
      <p:sp>
        <p:nvSpPr>
          <p:cNvPr id="11" name="Title 1">
            <a:extLst>
              <a:ext uri="{FF2B5EF4-FFF2-40B4-BE49-F238E27FC236}">
                <a16:creationId xmlns:a16="http://schemas.microsoft.com/office/drawing/2014/main" id="{2EC99EC7-FD49-B353-0AA5-B5DE6A7EEB28}"/>
              </a:ext>
            </a:extLst>
          </p:cNvPr>
          <p:cNvSpPr txBox="1">
            <a:spLocks/>
          </p:cNvSpPr>
          <p:nvPr/>
        </p:nvSpPr>
        <p:spPr>
          <a:xfrm>
            <a:off x="731838" y="551840"/>
            <a:ext cx="10740162" cy="6030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000" kern="1200">
                <a:solidFill>
                  <a:schemeClr val="accent2"/>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42852"/>
                </a:solidFill>
                <a:effectLst/>
                <a:uLnTx/>
                <a:uFillTx/>
                <a:latin typeface="Impact" panose="020B0806030902050204" pitchFamily="34" charset="0"/>
                <a:ea typeface="+mj-ea"/>
                <a:cs typeface="Arial" panose="020B0604020202020204" pitchFamily="34" charset="0"/>
              </a:rPr>
              <a:t>Deep Dive: Governance Issues </a:t>
            </a:r>
          </a:p>
        </p:txBody>
      </p:sp>
      <p:sp>
        <p:nvSpPr>
          <p:cNvPr id="17" name="TextBox 16">
            <a:extLst>
              <a:ext uri="{FF2B5EF4-FFF2-40B4-BE49-F238E27FC236}">
                <a16:creationId xmlns:a16="http://schemas.microsoft.com/office/drawing/2014/main" id="{F24C4313-795E-9D8F-15C6-5F7484FF8BF4}"/>
              </a:ext>
            </a:extLst>
          </p:cNvPr>
          <p:cNvSpPr txBox="1"/>
          <p:nvPr/>
        </p:nvSpPr>
        <p:spPr>
          <a:xfrm>
            <a:off x="902523" y="1819851"/>
            <a:ext cx="3359758" cy="612645"/>
          </a:xfrm>
          <a:prstGeom prst="rect">
            <a:avLst/>
          </a:prstGeom>
          <a:noFill/>
        </p:spPr>
        <p:txBody>
          <a:bodyPr wrap="square" tIns="90000" bIns="90000" rtlCol="0" anchor="t">
            <a:spAutoFit/>
          </a:bodyPr>
          <a:lstStyle/>
          <a:p>
            <a:pPr lvl="0" algn="ctr">
              <a:defRPr/>
            </a:pPr>
            <a:r>
              <a:rPr lang="en-US" sz="2800" b="1" dirty="0">
                <a:solidFill>
                  <a:srgbClr val="003B5A"/>
                </a:solidFill>
                <a:latin typeface="Arial" pitchFamily="34" charset="0"/>
                <a:cs typeface="Arial" pitchFamily="34" charset="0"/>
              </a:rPr>
              <a:t>Board Structure</a:t>
            </a:r>
          </a:p>
        </p:txBody>
      </p:sp>
      <p:sp>
        <p:nvSpPr>
          <p:cNvPr id="18" name="TextBox 17">
            <a:extLst>
              <a:ext uri="{FF2B5EF4-FFF2-40B4-BE49-F238E27FC236}">
                <a16:creationId xmlns:a16="http://schemas.microsoft.com/office/drawing/2014/main" id="{30EFC5F3-0C80-72FB-417E-EF017AEDDB4F}"/>
              </a:ext>
            </a:extLst>
          </p:cNvPr>
          <p:cNvSpPr txBox="1"/>
          <p:nvPr/>
        </p:nvSpPr>
        <p:spPr>
          <a:xfrm>
            <a:off x="6062017" y="1791353"/>
            <a:ext cx="5553982" cy="612645"/>
          </a:xfrm>
          <a:prstGeom prst="rect">
            <a:avLst/>
          </a:prstGeom>
          <a:noFill/>
        </p:spPr>
        <p:txBody>
          <a:bodyPr wrap="square" tIns="90000" bIns="90000" rtlCol="0" anchor="t">
            <a:spAutoFit/>
          </a:bodyPr>
          <a:lstStyle/>
          <a:p>
            <a:pPr lvl="0">
              <a:defRPr/>
            </a:pPr>
            <a:r>
              <a:rPr lang="en-US" sz="2800" b="1" dirty="0">
                <a:solidFill>
                  <a:srgbClr val="003B5A"/>
                </a:solidFill>
                <a:latin typeface="Arial" pitchFamily="34" charset="0"/>
                <a:cs typeface="Arial" pitchFamily="34" charset="0"/>
              </a:rPr>
              <a:t>Business Ethics</a:t>
            </a:r>
          </a:p>
        </p:txBody>
      </p:sp>
      <p:sp>
        <p:nvSpPr>
          <p:cNvPr id="19" name="TextBox 18">
            <a:extLst>
              <a:ext uri="{FF2B5EF4-FFF2-40B4-BE49-F238E27FC236}">
                <a16:creationId xmlns:a16="http://schemas.microsoft.com/office/drawing/2014/main" id="{CEB2388C-936A-2303-4806-C58BAC046C14}"/>
              </a:ext>
            </a:extLst>
          </p:cNvPr>
          <p:cNvSpPr txBox="1"/>
          <p:nvPr/>
        </p:nvSpPr>
        <p:spPr>
          <a:xfrm>
            <a:off x="6101919" y="3611600"/>
            <a:ext cx="3133521" cy="1043532"/>
          </a:xfrm>
          <a:prstGeom prst="rect">
            <a:avLst/>
          </a:prstGeom>
          <a:noFill/>
        </p:spPr>
        <p:txBody>
          <a:bodyPr wrap="square" tIns="90000" bIns="90000" rtlCol="0" anchor="t">
            <a:spAutoFit/>
          </a:bodyPr>
          <a:lstStyle/>
          <a:p>
            <a:pPr lvl="0">
              <a:defRPr/>
            </a:pPr>
            <a:r>
              <a:rPr lang="en-US" sz="2800" b="1" dirty="0">
                <a:solidFill>
                  <a:srgbClr val="003B5A"/>
                </a:solidFill>
                <a:latin typeface="Arial" pitchFamily="34" charset="0"/>
                <a:cs typeface="Arial" pitchFamily="34" charset="0"/>
              </a:rPr>
              <a:t>Reporting &amp; Transparency </a:t>
            </a:r>
            <a:endPar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endParaRPr>
          </a:p>
        </p:txBody>
      </p:sp>
      <p:sp>
        <p:nvSpPr>
          <p:cNvPr id="20" name="TextBox 19">
            <a:extLst>
              <a:ext uri="{FF2B5EF4-FFF2-40B4-BE49-F238E27FC236}">
                <a16:creationId xmlns:a16="http://schemas.microsoft.com/office/drawing/2014/main" id="{B3874F60-CBE4-096A-45C0-168B8964505F}"/>
              </a:ext>
            </a:extLst>
          </p:cNvPr>
          <p:cNvSpPr txBox="1"/>
          <p:nvPr/>
        </p:nvSpPr>
        <p:spPr>
          <a:xfrm>
            <a:off x="1163761" y="4017826"/>
            <a:ext cx="3264091" cy="1043532"/>
          </a:xfrm>
          <a:prstGeom prst="rect">
            <a:avLst/>
          </a:prstGeom>
          <a:noFill/>
        </p:spPr>
        <p:txBody>
          <a:bodyPr wrap="square" tIns="90000" bIns="90000" rtlCol="0" anchor="t">
            <a:spAutoFit/>
          </a:bodyPr>
          <a:lstStyle/>
          <a:p>
            <a:pPr>
              <a:defRPr/>
            </a:pPr>
            <a:r>
              <a:rPr lang="en-US" sz="2800" b="1" dirty="0">
                <a:solidFill>
                  <a:srgbClr val="003B5A"/>
                </a:solidFill>
                <a:latin typeface="Arial" pitchFamily="34" charset="0"/>
                <a:cs typeface="Arial" pitchFamily="34" charset="0"/>
              </a:rPr>
              <a:t>Executive Pay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B0883C"/>
              </a:solidFill>
              <a:effectLst/>
              <a:uLnTx/>
              <a:uFillTx/>
              <a:latin typeface="Arial" pitchFamily="34" charset="0"/>
              <a:ea typeface="+mn-ea"/>
              <a:cs typeface="Arial" pitchFamily="34" charset="0"/>
            </a:endParaRPr>
          </a:p>
        </p:txBody>
      </p:sp>
      <p:grpSp>
        <p:nvGrpSpPr>
          <p:cNvPr id="21" name="Group 20">
            <a:extLst>
              <a:ext uri="{FF2B5EF4-FFF2-40B4-BE49-F238E27FC236}">
                <a16:creationId xmlns:a16="http://schemas.microsoft.com/office/drawing/2014/main" id="{A3D4E752-E087-EADD-65FA-F28307C5B7C3}"/>
              </a:ext>
            </a:extLst>
          </p:cNvPr>
          <p:cNvGrpSpPr/>
          <p:nvPr/>
        </p:nvGrpSpPr>
        <p:grpSpPr>
          <a:xfrm>
            <a:off x="1298494" y="2360611"/>
            <a:ext cx="2490980" cy="1245880"/>
            <a:chOff x="-49446" y="399405"/>
            <a:chExt cx="6653446" cy="902376"/>
          </a:xfrm>
        </p:grpSpPr>
        <p:sp>
          <p:nvSpPr>
            <p:cNvPr id="22" name="Rectangle 21">
              <a:extLst>
                <a:ext uri="{FF2B5EF4-FFF2-40B4-BE49-F238E27FC236}">
                  <a16:creationId xmlns:a16="http://schemas.microsoft.com/office/drawing/2014/main" id="{66E5C01D-A779-4CEF-E949-7E8BEB75E0EB}"/>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FD205A70-0E6A-0B75-61BD-0FFCFE08E592}"/>
                </a:ext>
              </a:extLst>
            </p:cNvPr>
            <p:cNvSpPr txBox="1"/>
            <p:nvPr/>
          </p:nvSpPr>
          <p:spPr>
            <a:xfrm>
              <a:off x="-49446" y="399405"/>
              <a:ext cx="6573935" cy="7257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Skills</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Diversity</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Independence </a:t>
              </a:r>
            </a:p>
          </p:txBody>
        </p:sp>
      </p:grpSp>
      <p:sp>
        <p:nvSpPr>
          <p:cNvPr id="24" name="TextBox 23">
            <a:extLst>
              <a:ext uri="{FF2B5EF4-FFF2-40B4-BE49-F238E27FC236}">
                <a16:creationId xmlns:a16="http://schemas.microsoft.com/office/drawing/2014/main" id="{B2261278-CBC9-3E4F-1187-05963114F4F4}"/>
              </a:ext>
            </a:extLst>
          </p:cNvPr>
          <p:cNvSpPr txBox="1"/>
          <p:nvPr/>
        </p:nvSpPr>
        <p:spPr>
          <a:xfrm>
            <a:off x="6184085" y="2305508"/>
            <a:ext cx="2900917"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Culture that supports governance</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lang="en-US" sz="1200" dirty="0">
                <a:solidFill>
                  <a:prstClr val="black">
                    <a:hueOff val="0"/>
                    <a:satOff val="0"/>
                    <a:lumOff val="0"/>
                    <a:alphaOff val="0"/>
                  </a:prstClr>
                </a:solidFill>
                <a:latin typeface="Aptos" panose="02110004020202020204"/>
              </a:rPr>
              <a:t>Ethical practices, and c</a:t>
            </a:r>
            <a:r>
              <a:rPr kumimoji="0" lang="en-US" sz="1200" b="0" i="0" u="none" strike="noStrike" kern="1200" cap="none" spc="0" normalizeH="0" baseline="0" noProof="0" dirty="0" err="1">
                <a:ln>
                  <a:noFill/>
                </a:ln>
                <a:solidFill>
                  <a:prstClr val="black">
                    <a:hueOff val="0"/>
                    <a:satOff val="0"/>
                    <a:lumOff val="0"/>
                    <a:alphaOff val="0"/>
                  </a:prstClr>
                </a:solidFill>
                <a:effectLst/>
                <a:uLnTx/>
                <a:uFillTx/>
                <a:latin typeface="Aptos" panose="02110004020202020204"/>
                <a:ea typeface="+mn-ea"/>
                <a:cs typeface="+mn-cs"/>
              </a:rPr>
              <a:t>ombating</a:t>
            </a: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 corruption</a:t>
            </a:r>
          </a:p>
        </p:txBody>
      </p:sp>
      <p:sp>
        <p:nvSpPr>
          <p:cNvPr id="25" name="TextBox 24">
            <a:extLst>
              <a:ext uri="{FF2B5EF4-FFF2-40B4-BE49-F238E27FC236}">
                <a16:creationId xmlns:a16="http://schemas.microsoft.com/office/drawing/2014/main" id="{0EE5A320-62B8-3499-FDB0-3659743D3C17}"/>
              </a:ext>
            </a:extLst>
          </p:cNvPr>
          <p:cNvSpPr txBox="1"/>
          <p:nvPr/>
        </p:nvSpPr>
        <p:spPr>
          <a:xfrm>
            <a:off x="1317006" y="4518082"/>
            <a:ext cx="2562677"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Must be disclosed to shareholders </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Fixed pay / bonus</a:t>
            </a: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E3FB6D50-A7A1-CED1-2369-AB58EE01C940}"/>
              </a:ext>
            </a:extLst>
          </p:cNvPr>
          <p:cNvSpPr txBox="1"/>
          <p:nvPr/>
        </p:nvSpPr>
        <p:spPr>
          <a:xfrm>
            <a:off x="6214861" y="4489674"/>
            <a:ext cx="2750374" cy="770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Integrity of financial statements </a:t>
            </a:r>
          </a:p>
          <a:p>
            <a:pPr marL="171450" marR="0" lvl="1" indent="-171450" algn="l" defTabSz="444500"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rPr>
              <a:t>Audit committee</a:t>
            </a:r>
          </a:p>
          <a:p>
            <a:pPr marL="0" marR="0" lvl="1" algn="l" defTabSz="444500" rtl="0" eaLnBrk="1" fontAlgn="auto" latinLnBrk="0" hangingPunct="1">
              <a:lnSpc>
                <a:spcPct val="90000"/>
              </a:lnSpc>
              <a:spcBef>
                <a:spcPct val="0"/>
              </a:spcBef>
              <a:spcAft>
                <a:spcPct val="15000"/>
              </a:spcAft>
              <a:buClrTx/>
              <a:buSzTx/>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pic>
        <p:nvPicPr>
          <p:cNvPr id="6" name="Graphic 5" descr="Board Of Directors with solid fill">
            <a:extLst>
              <a:ext uri="{FF2B5EF4-FFF2-40B4-BE49-F238E27FC236}">
                <a16:creationId xmlns:a16="http://schemas.microsoft.com/office/drawing/2014/main" id="{65E3529F-3FFE-E045-BCCF-B9F50D348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2997" y="2051419"/>
            <a:ext cx="1059152" cy="1058985"/>
          </a:xfrm>
          <a:prstGeom prst="rect">
            <a:avLst/>
          </a:prstGeom>
        </p:spPr>
      </p:pic>
      <p:pic>
        <p:nvPicPr>
          <p:cNvPr id="7" name="Graphic 6" descr="Lightbulb and gear with solid fill">
            <a:extLst>
              <a:ext uri="{FF2B5EF4-FFF2-40B4-BE49-F238E27FC236}">
                <a16:creationId xmlns:a16="http://schemas.microsoft.com/office/drawing/2014/main" id="{CEC08DBB-73B9-86A1-37E8-F14E96F522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6313" y="1826039"/>
            <a:ext cx="1100819" cy="1100646"/>
          </a:xfrm>
          <a:prstGeom prst="rect">
            <a:avLst/>
          </a:prstGeom>
        </p:spPr>
      </p:pic>
      <p:pic>
        <p:nvPicPr>
          <p:cNvPr id="8" name="Graphic 7" descr="Money with solid fill">
            <a:extLst>
              <a:ext uri="{FF2B5EF4-FFF2-40B4-BE49-F238E27FC236}">
                <a16:creationId xmlns:a16="http://schemas.microsoft.com/office/drawing/2014/main" id="{DD02F300-6534-542F-EEBE-4866A289C0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9695" y="4162286"/>
            <a:ext cx="1067065" cy="1066897"/>
          </a:xfrm>
          <a:prstGeom prst="rect">
            <a:avLst/>
          </a:prstGeom>
        </p:spPr>
      </p:pic>
      <p:pic>
        <p:nvPicPr>
          <p:cNvPr id="9" name="Graphic 8" descr="Document with solid fill">
            <a:extLst>
              <a:ext uri="{FF2B5EF4-FFF2-40B4-BE49-F238E27FC236}">
                <a16:creationId xmlns:a16="http://schemas.microsoft.com/office/drawing/2014/main" id="{9A2175E5-29C0-25F6-2EFE-0245D5467E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93535" y="4006488"/>
            <a:ext cx="1066377" cy="1066209"/>
          </a:xfrm>
          <a:prstGeom prst="rect">
            <a:avLst/>
          </a:prstGeom>
        </p:spPr>
      </p:pic>
    </p:spTree>
    <p:extLst>
      <p:ext uri="{BB962C8B-B14F-4D97-AF65-F5344CB8AC3E}">
        <p14:creationId xmlns:p14="http://schemas.microsoft.com/office/powerpoint/2010/main" val="315015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8A44-1A31-142B-6712-DA60D95DE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11D82-1849-F95E-EE83-B70D6A093AF6}"/>
              </a:ext>
            </a:extLst>
          </p:cNvPr>
          <p:cNvSpPr>
            <a:spLocks noGrp="1"/>
          </p:cNvSpPr>
          <p:nvPr>
            <p:ph type="title"/>
          </p:nvPr>
        </p:nvSpPr>
        <p:spPr/>
        <p:txBody>
          <a:bodyPr/>
          <a:lstStyle/>
          <a:p>
            <a:r>
              <a:rPr lang="en-US" dirty="0">
                <a:solidFill>
                  <a:srgbClr val="242852"/>
                </a:solidFill>
                <a:latin typeface="Impact" panose="020B0806030902050204" pitchFamily="34" charset="0"/>
                <a:ea typeface="+mn-ea"/>
                <a:cs typeface="+mn-cs"/>
              </a:rPr>
              <a:t>Why Do We Regulate Sustainability?</a:t>
            </a:r>
          </a:p>
        </p:txBody>
      </p:sp>
      <p:sp>
        <p:nvSpPr>
          <p:cNvPr id="3" name="Rectangle 2">
            <a:extLst>
              <a:ext uri="{FF2B5EF4-FFF2-40B4-BE49-F238E27FC236}">
                <a16:creationId xmlns:a16="http://schemas.microsoft.com/office/drawing/2014/main" id="{6780112F-C57D-79A9-B04E-7E43C9E5AF79}"/>
              </a:ext>
            </a:extLst>
          </p:cNvPr>
          <p:cNvSpPr/>
          <p:nvPr/>
        </p:nvSpPr>
        <p:spPr bwMode="auto">
          <a:xfrm>
            <a:off x="6924950" y="1837944"/>
            <a:ext cx="3867912" cy="2962656"/>
          </a:xfrm>
          <a:prstGeom prst="rect">
            <a:avLst/>
          </a:prstGeom>
          <a:solidFill>
            <a:schemeClr val="bg1">
              <a:lumMod val="85000"/>
              <a:alpha val="20000"/>
            </a:schemeClr>
          </a:solidFill>
          <a:ln>
            <a:noFill/>
          </a:ln>
        </p:spPr>
        <p:txBody>
          <a:bodyPr rtlCol="0" anchor="ctr"/>
          <a:lstStyle/>
          <a:p>
            <a:pPr algn="l"/>
            <a:endParaRPr lang="en-US"/>
          </a:p>
        </p:txBody>
      </p:sp>
      <p:sp>
        <p:nvSpPr>
          <p:cNvPr id="5" name="Rectangle 4">
            <a:extLst>
              <a:ext uri="{FF2B5EF4-FFF2-40B4-BE49-F238E27FC236}">
                <a16:creationId xmlns:a16="http://schemas.microsoft.com/office/drawing/2014/main" id="{66E24266-7877-304E-97C8-9DE562E82768}"/>
              </a:ext>
            </a:extLst>
          </p:cNvPr>
          <p:cNvSpPr/>
          <p:nvPr/>
        </p:nvSpPr>
        <p:spPr>
          <a:xfrm>
            <a:off x="767085" y="1837944"/>
            <a:ext cx="5816595" cy="2962656"/>
          </a:xfrm>
          <a:prstGeom prst="rect">
            <a:avLst/>
          </a:prstGeom>
          <a:solidFill>
            <a:srgbClr val="114C7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2800" dirty="0"/>
              <a:t>Sustainable investments has gained prominence and are set to expand further to meet future commitments</a:t>
            </a:r>
          </a:p>
        </p:txBody>
      </p:sp>
      <p:pic>
        <p:nvPicPr>
          <p:cNvPr id="7" name="Picture 6">
            <a:extLst>
              <a:ext uri="{FF2B5EF4-FFF2-40B4-BE49-F238E27FC236}">
                <a16:creationId xmlns:a16="http://schemas.microsoft.com/office/drawing/2014/main" id="{87D9C33D-9858-56E8-1D6F-14BA1E3B5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24" y="551840"/>
            <a:ext cx="1358276" cy="381833"/>
          </a:xfrm>
          <a:prstGeom prst="rect">
            <a:avLst/>
          </a:prstGeom>
          <a:solidFill>
            <a:schemeClr val="bg1">
              <a:alpha val="14000"/>
            </a:schemeClr>
          </a:solidFill>
          <a:ln>
            <a:noFill/>
          </a:ln>
          <a:effectLst/>
        </p:spPr>
      </p:pic>
      <p:pic>
        <p:nvPicPr>
          <p:cNvPr id="8" name="Graphic 7" descr="Open hand with plant with solid fill">
            <a:extLst>
              <a:ext uri="{FF2B5EF4-FFF2-40B4-BE49-F238E27FC236}">
                <a16:creationId xmlns:a16="http://schemas.microsoft.com/office/drawing/2014/main" id="{EFB57181-13B2-F17A-77F5-9F81AF5AE2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2888" y="2128666"/>
            <a:ext cx="2712035" cy="2417785"/>
          </a:xfrm>
          <a:prstGeom prst="rect">
            <a:avLst/>
          </a:prstGeom>
        </p:spPr>
      </p:pic>
      <p:sp>
        <p:nvSpPr>
          <p:cNvPr id="9" name="TextBox 8">
            <a:extLst>
              <a:ext uri="{FF2B5EF4-FFF2-40B4-BE49-F238E27FC236}">
                <a16:creationId xmlns:a16="http://schemas.microsoft.com/office/drawing/2014/main" id="{FF120FF9-7A35-804A-7546-C0D7B2DF0064}"/>
              </a:ext>
            </a:extLst>
          </p:cNvPr>
          <p:cNvSpPr txBox="1"/>
          <p:nvPr/>
        </p:nvSpPr>
        <p:spPr>
          <a:xfrm>
            <a:off x="739653" y="6561668"/>
            <a:ext cx="250092" cy="183662"/>
          </a:xfrm>
          <a:prstGeom prst="rect">
            <a:avLst/>
          </a:prstGeom>
        </p:spPr>
        <p:txBody>
          <a:bodyPr vert="horz" wrap="square" lIns="0" tIns="0" rIns="0" bIns="0" rtlCol="0" anchor="t" anchorCtr="0">
            <a:noAutofit/>
          </a:bodyPr>
          <a:lstStyle/>
          <a:p>
            <a:pPr algn="l">
              <a:spcAft>
                <a:spcPts val="600"/>
              </a:spcAft>
            </a:pPr>
            <a:r>
              <a:rPr lang="en-US" sz="800">
                <a:solidFill>
                  <a:schemeClr val="bg1"/>
                </a:solidFill>
              </a:rPr>
              <a:t>2</a:t>
            </a:r>
          </a:p>
        </p:txBody>
      </p:sp>
    </p:spTree>
    <p:extLst>
      <p:ext uri="{BB962C8B-B14F-4D97-AF65-F5344CB8AC3E}">
        <p14:creationId xmlns:p14="http://schemas.microsoft.com/office/powerpoint/2010/main" val="178523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FA26-0FCB-EC2E-0C31-D8D33CF31E08}"/>
              </a:ext>
            </a:extLst>
          </p:cNvPr>
          <p:cNvSpPr>
            <a:spLocks noGrp="1"/>
          </p:cNvSpPr>
          <p:nvPr>
            <p:ph type="title"/>
          </p:nvPr>
        </p:nvSpPr>
        <p:spPr/>
        <p:txBody>
          <a:bodyPr/>
          <a:lstStyle/>
          <a:p>
            <a:r>
              <a:rPr lang="en-US" dirty="0"/>
              <a:t>Investing in Sustainable Assets</a:t>
            </a:r>
          </a:p>
        </p:txBody>
      </p:sp>
      <p:sp>
        <p:nvSpPr>
          <p:cNvPr id="3" name="Slide Number Placeholder 2">
            <a:extLst>
              <a:ext uri="{FF2B5EF4-FFF2-40B4-BE49-F238E27FC236}">
                <a16:creationId xmlns:a16="http://schemas.microsoft.com/office/drawing/2014/main" id="{5258D89E-C1F9-1217-D310-B3F2872B2A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6A430-734C-4367-8F9E-F9265DD79456}" type="slidenum">
              <a:rPr kumimoji="0" lang="en-US" sz="12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48CC7AAE-571C-E006-A102-8091E016E99C}"/>
              </a:ext>
            </a:extLst>
          </p:cNvPr>
          <p:cNvSpPr txBox="1"/>
          <p:nvPr/>
        </p:nvSpPr>
        <p:spPr>
          <a:xfrm>
            <a:off x="838200" y="1432215"/>
            <a:ext cx="10317480" cy="86177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Sustainable investing to reach </a:t>
            </a:r>
            <a:r>
              <a:rPr kumimoji="0" lang="en-US" sz="3200" b="1" i="0" u="none" strike="noStrike" kern="1200" cap="none" spc="0" normalizeH="0" baseline="0" noProof="0" dirty="0">
                <a:ln>
                  <a:noFill/>
                </a:ln>
                <a:solidFill>
                  <a:srgbClr val="000000"/>
                </a:solidFill>
                <a:effectLst/>
                <a:uLnTx/>
                <a:uFillTx/>
                <a:latin typeface="Arial"/>
                <a:ea typeface="+mn-ea"/>
                <a:cs typeface="+mn-cs"/>
              </a:rPr>
              <a:t>$35 </a:t>
            </a:r>
            <a:r>
              <a:rPr kumimoji="0" lang="en-US" sz="1800" b="0" i="0" u="none" strike="noStrike" kern="1200" cap="none" spc="0" normalizeH="0" baseline="0" noProof="0" dirty="0">
                <a:ln>
                  <a:noFill/>
                </a:ln>
                <a:solidFill>
                  <a:srgbClr val="000000"/>
                </a:solidFill>
                <a:effectLst/>
                <a:uLnTx/>
                <a:uFillTx/>
                <a:latin typeface="Arial"/>
                <a:ea typeface="+mn-ea"/>
                <a:cs typeface="+mn-cs"/>
              </a:rPr>
              <a:t>trillion in AUM by 2030, comprising over 25% of total AUM. (Bloomberg)</a:t>
            </a:r>
          </a:p>
        </p:txBody>
      </p:sp>
      <p:pic>
        <p:nvPicPr>
          <p:cNvPr id="7" name="Picture 6">
            <a:extLst>
              <a:ext uri="{FF2B5EF4-FFF2-40B4-BE49-F238E27FC236}">
                <a16:creationId xmlns:a16="http://schemas.microsoft.com/office/drawing/2014/main" id="{2B948146-8F97-AB64-8B1F-2443F6D1A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831" y="2286714"/>
            <a:ext cx="5444519" cy="3234587"/>
          </a:xfrm>
          <a:prstGeom prst="rect">
            <a:avLst/>
          </a:prstGeom>
        </p:spPr>
      </p:pic>
    </p:spTree>
    <p:extLst>
      <p:ext uri="{BB962C8B-B14F-4D97-AF65-F5344CB8AC3E}">
        <p14:creationId xmlns:p14="http://schemas.microsoft.com/office/powerpoint/2010/main" val="1545002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17/07/2017 11:56:04"/>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EMA MADE - Audit Template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MA Audit Pursuit template - CJW Edits  -  Read-Only" id="{A8B610D7-3550-4BE3-B7EF-3A11E8A760FE}" vid="{34835EAF-07AD-4C11-8310-1F54A3BE9255}"/>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BF9F42"/>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a:lstStyle>
        <a:defPPr algn="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410</TotalTime>
  <Words>1285</Words>
  <Application>Microsoft Office PowerPoint</Application>
  <PresentationFormat>Widescreen</PresentationFormat>
  <Paragraphs>225</Paragraphs>
  <Slides>23</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Aptos</vt:lpstr>
      <vt:lpstr>Aptos Display</vt:lpstr>
      <vt:lpstr>Aptos SemiBold</vt:lpstr>
      <vt:lpstr>Arial</vt:lpstr>
      <vt:lpstr>Calibri</vt:lpstr>
      <vt:lpstr>Franklin Gothic Book</vt:lpstr>
      <vt:lpstr>Gill Sans</vt:lpstr>
      <vt:lpstr>Impact</vt:lpstr>
      <vt:lpstr>KPMG Bold</vt:lpstr>
      <vt:lpstr>Open Sans</vt:lpstr>
      <vt:lpstr>Roboto</vt:lpstr>
      <vt:lpstr>Univers 45 Light</vt:lpstr>
      <vt:lpstr>EMA MADE - Audit Template 2022</vt:lpstr>
      <vt:lpstr>Office Theme</vt:lpstr>
      <vt:lpstr>PowerPoint Presentation</vt:lpstr>
      <vt:lpstr>Table of Contents</vt:lpstr>
      <vt:lpstr>What is Sustainably/ ESG? </vt:lpstr>
      <vt:lpstr>PowerPoint Presentation</vt:lpstr>
      <vt:lpstr>PowerPoint Presentation</vt:lpstr>
      <vt:lpstr>PowerPoint Presentation</vt:lpstr>
      <vt:lpstr>PowerPoint Presentation</vt:lpstr>
      <vt:lpstr>Why Do We Regulate Sustainability?</vt:lpstr>
      <vt:lpstr>Investing in Sustainable Assets</vt:lpstr>
      <vt:lpstr>Investing in Sustainable Assets</vt:lpstr>
      <vt:lpstr>Investing in Sustainable Assets</vt:lpstr>
      <vt:lpstr>Why Do We Regulate Sustainability?</vt:lpstr>
      <vt:lpstr>Why Do We Regulate Sustainability?</vt:lpstr>
      <vt:lpstr>Recent Regulatory Updates</vt:lpstr>
      <vt:lpstr>Regulatory Trends </vt:lpstr>
      <vt:lpstr>Kuwait's Commitment to Sustainability:  Net-Zero Goals, SDGs, and Evolving Market Dynamics</vt:lpstr>
      <vt:lpstr>CMA’s Regulatory Framework  on Sustainability</vt:lpstr>
      <vt:lpstr>Observations – Sustainability Reporting </vt:lpstr>
      <vt:lpstr>Observations- Sustainability Reporting </vt:lpstr>
      <vt:lpstr>Observations – Sustainability Reporting </vt:lpstr>
      <vt:lpstr>PowerPoint Presentation</vt:lpstr>
      <vt:lpstr>PowerPoint Presentation</vt:lpstr>
      <vt:lpstr>PowerPoint Presentation</vt:lpstr>
    </vt:vector>
  </TitlesOfParts>
  <Manager>Ivan Tuen</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on using this rapid template</dc:title>
  <dc:subject>Audit Template</dc:subject>
  <dc:creator>Mudgal, Shubhra</dc:creator>
  <cp:keywords>Audit Template</cp:keywords>
  <dc:description/>
  <cp:lastModifiedBy>Huda Alshatti</cp:lastModifiedBy>
  <cp:revision>15</cp:revision>
  <dcterms:created xsi:type="dcterms:W3CDTF">2022-07-29T09:58:49Z</dcterms:created>
  <dcterms:modified xsi:type="dcterms:W3CDTF">2026-02-15T06:50:42Z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EMA MADE</vt:lpwstr>
  </property>
  <property fmtid="{D5CDD505-2E9C-101B-9397-08002B2CF9AE}" pid="3" name="Version">
    <vt:lpwstr>May-2022</vt:lpwstr>
  </property>
</Properties>
</file>